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2" r:id="rId2"/>
    <p:sldId id="279" r:id="rId3"/>
    <p:sldId id="295" r:id="rId4"/>
    <p:sldId id="272" r:id="rId5"/>
    <p:sldId id="283" r:id="rId6"/>
    <p:sldId id="274" r:id="rId7"/>
    <p:sldId id="284" r:id="rId8"/>
    <p:sldId id="286" r:id="rId9"/>
    <p:sldId id="285" r:id="rId10"/>
    <p:sldId id="287" r:id="rId11"/>
    <p:sldId id="289" r:id="rId12"/>
    <p:sldId id="288" r:id="rId13"/>
    <p:sldId id="290" r:id="rId14"/>
    <p:sldId id="291" r:id="rId15"/>
    <p:sldId id="296" r:id="rId16"/>
    <p:sldId id="298" r:id="rId17"/>
    <p:sldId id="292" r:id="rId18"/>
    <p:sldId id="293" r:id="rId19"/>
    <p:sldId id="294" r:id="rId20"/>
    <p:sldId id="297" r:id="rId21"/>
    <p:sldId id="299" r:id="rId22"/>
    <p:sldId id="27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E00"/>
    <a:srgbClr val="B0E6FE"/>
    <a:srgbClr val="FEB0DD"/>
    <a:srgbClr val="FF99CC"/>
    <a:srgbClr val="FD0D07"/>
    <a:srgbClr val="00FF00"/>
    <a:srgbClr val="FE006D"/>
    <a:srgbClr val="081AC8"/>
    <a:srgbClr val="FFF909"/>
    <a:srgbClr val="FAF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47" autoAdjust="0"/>
    <p:restoredTop sz="94580" autoAdjust="0"/>
  </p:normalViewPr>
  <p:slideViewPr>
    <p:cSldViewPr>
      <p:cViewPr varScale="1">
        <p:scale>
          <a:sx n="78" d="100"/>
          <a:sy n="78" d="100"/>
        </p:scale>
        <p:origin x="119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244505-B6FF-4F37-B836-3A4BA1ED3E30}" type="datetimeFigureOut">
              <a:rPr lang="en-US" smtClean="0"/>
              <a:t>5/25/2023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068B98-656D-4C8E-8F8C-2FEFCBBFFD12}" type="slidenum">
              <a:rPr lang="en-US" smtClean="0"/>
              <a:t>‹#›</a:t>
            </a:fld>
            <a:endParaRPr lang="en-US"/>
          </a:p>
        </p:txBody>
      </p:sp>
    </p:spTree>
    <p:extLst>
      <p:ext uri="{BB962C8B-B14F-4D97-AF65-F5344CB8AC3E}">
        <p14:creationId xmlns:p14="http://schemas.microsoft.com/office/powerpoint/2010/main" val="191516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00DDD81-DD31-4377-B72E-AF75035201F4}"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E392F-3B0E-41C0-8B5E-5036E7D7B36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0DDD81-DD31-4377-B72E-AF75035201F4}"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E392F-3B0E-41C0-8B5E-5036E7D7B36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0DDD81-DD31-4377-B72E-AF75035201F4}"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E392F-3B0E-41C0-8B5E-5036E7D7B36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0DDD81-DD31-4377-B72E-AF75035201F4}"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E392F-3B0E-41C0-8B5E-5036E7D7B36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0DDD81-DD31-4377-B72E-AF75035201F4}"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E392F-3B0E-41C0-8B5E-5036E7D7B36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00DDD81-DD31-4377-B72E-AF75035201F4}"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E392F-3B0E-41C0-8B5E-5036E7D7B36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0DDD81-DD31-4377-B72E-AF75035201F4}" type="datetimeFigureOut">
              <a:rPr lang="en-US" smtClean="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4E392F-3B0E-41C0-8B5E-5036E7D7B36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0DDD81-DD31-4377-B72E-AF75035201F4}" type="datetimeFigureOut">
              <a:rPr lang="en-US" smtClean="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4E392F-3B0E-41C0-8B5E-5036E7D7B36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0DDD81-DD31-4377-B72E-AF75035201F4}" type="datetimeFigureOut">
              <a:rPr lang="en-US" smtClean="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4E392F-3B0E-41C0-8B5E-5036E7D7B36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0DDD81-DD31-4377-B72E-AF75035201F4}"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E392F-3B0E-41C0-8B5E-5036E7D7B36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0DDD81-DD31-4377-B72E-AF75035201F4}"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E392F-3B0E-41C0-8B5E-5036E7D7B36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2000"/>
            <a:lum/>
          </a:blip>
          <a:srcRect/>
          <a:stretch>
            <a:fillRect l="21000" t="12000" r="24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0DDD81-DD31-4377-B72E-AF75035201F4}" type="datetimeFigureOut">
              <a:rPr lang="en-US" smtClean="0"/>
              <a:t>5/25/2023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E392F-3B0E-41C0-8B5E-5036E7D7B36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learning.oreilly.com/publisher/1495afeb-554e-4ba9-84fb-f260848d173e" TargetMode="External"/><Relationship Id="rId3" Type="http://schemas.openxmlformats.org/officeDocument/2006/relationships/hyperlink" Target="https://learning.oreilly.com/search/?query=author%3A%22Miguel%20Grinberg%22&amp;sort=relevance&amp;highlight=true" TargetMode="External"/><Relationship Id="rId7" Type="http://schemas.openxmlformats.org/officeDocument/2006/relationships/hyperlink" Target="https://learning.oreilly.com/search?q=author:%22Michael%20Hartl%22" TargetMode="Externa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hyperlink" Target="https://learning.oreilly.com/videos/-/9780138050764/" TargetMode="External"/><Relationship Id="rId11" Type="http://schemas.openxmlformats.org/officeDocument/2006/relationships/image" Target="../media/image4.png"/><Relationship Id="rId5" Type="http://schemas.openxmlformats.org/officeDocument/2006/relationships/hyperlink" Target="https://learning.oreilly.com/search/?query=author%3A%22Jon%20Duckett%22&amp;sort=relevance&amp;highlight=true" TargetMode="External"/><Relationship Id="rId10" Type="http://schemas.openxmlformats.org/officeDocument/2006/relationships/hyperlink" Target="https://learning.oreilly.com/search?q=author:%22Lee%20Donahoe%22" TargetMode="External"/><Relationship Id="rId4" Type="http://schemas.openxmlformats.org/officeDocument/2006/relationships/hyperlink" Target="https://learning.oreilly.com/search/?query=author%3A%22Kunal%20Relan%22&amp;sort=relevance&amp;highlight=true" TargetMode="External"/><Relationship Id="rId9" Type="http://schemas.openxmlformats.org/officeDocument/2006/relationships/hyperlink" Target="https://learning.oreilly.com/library/view/-/9780137843183/"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38200" y="2312987"/>
            <a:ext cx="7772400" cy="1470025"/>
          </a:xfrm>
        </p:spPr>
        <p:txBody>
          <a:bodyPr/>
          <a:lstStyle/>
          <a:p>
            <a:r>
              <a:rPr lang="en-US" b="1" dirty="0">
                <a:effectLst>
                  <a:outerShdw blurRad="38100" dist="38100" dir="2700000" algn="tl">
                    <a:srgbClr val="000000">
                      <a:alpha val="43137"/>
                    </a:srgbClr>
                  </a:outerShdw>
                </a:effectLst>
                <a:latin typeface="Algerian" pitchFamily="82" charset="0"/>
              </a:rPr>
              <a:t>BATCH NO: 2</a:t>
            </a:r>
          </a:p>
        </p:txBody>
      </p:sp>
      <p:sp>
        <p:nvSpPr>
          <p:cNvPr id="7" name="Rectangle 6"/>
          <p:cNvSpPr/>
          <p:nvPr/>
        </p:nvSpPr>
        <p:spPr>
          <a:xfrm>
            <a:off x="228600" y="228600"/>
            <a:ext cx="8686800" cy="6477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465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8700-58D2-390D-34F0-65FD18EB0D17}"/>
              </a:ext>
            </a:extLst>
          </p:cNvPr>
          <p:cNvSpPr>
            <a:spLocks noGrp="1"/>
          </p:cNvSpPr>
          <p:nvPr>
            <p:ph type="title"/>
          </p:nvPr>
        </p:nvSpPr>
        <p:spPr>
          <a:xfrm>
            <a:off x="1295400" y="228600"/>
            <a:ext cx="7391400" cy="1189038"/>
          </a:xfrm>
        </p:spPr>
        <p:txBody>
          <a:bodyPr>
            <a:normAutofit/>
          </a:bodyPr>
          <a:lstStyle/>
          <a:p>
            <a:r>
              <a:rPr lang="en-IN" sz="2400" b="1" u="sng" dirty="0">
                <a:effectLst>
                  <a:outerShdw blurRad="38100" dist="38100" dir="2700000" algn="tl">
                    <a:srgbClr val="000000">
                      <a:alpha val="43137"/>
                    </a:srgbClr>
                  </a:outerShdw>
                </a:effectLst>
                <a:latin typeface="Garamond" panose="02020404030301010803" pitchFamily="18" charset="0"/>
              </a:rPr>
              <a:t>FLOW CHART</a:t>
            </a:r>
          </a:p>
        </p:txBody>
      </p:sp>
      <p:sp>
        <p:nvSpPr>
          <p:cNvPr id="4" name="Rectangle 3">
            <a:extLst>
              <a:ext uri="{FF2B5EF4-FFF2-40B4-BE49-F238E27FC236}">
                <a16:creationId xmlns:a16="http://schemas.microsoft.com/office/drawing/2014/main" id="{C26E312C-85ED-DC93-450F-D45A06709BB7}"/>
              </a:ext>
            </a:extLst>
          </p:cNvPr>
          <p:cNvSpPr/>
          <p:nvPr/>
        </p:nvSpPr>
        <p:spPr>
          <a:xfrm>
            <a:off x="0" y="0"/>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53F680B0-880C-F2D8-646A-86E14DDB0AE7}"/>
              </a:ext>
            </a:extLst>
          </p:cNvPr>
          <p:cNvPicPr>
            <a:picLocks noChangeAspect="1"/>
          </p:cNvPicPr>
          <p:nvPr/>
        </p:nvPicPr>
        <p:blipFill>
          <a:blip r:embed="rId2"/>
          <a:stretch>
            <a:fillRect/>
          </a:stretch>
        </p:blipFill>
        <p:spPr>
          <a:xfrm rot="16200000">
            <a:off x="-1752600" y="3886202"/>
            <a:ext cx="4648200" cy="990601"/>
          </a:xfrm>
          <a:prstGeom prst="rect">
            <a:avLst/>
          </a:prstGeom>
        </p:spPr>
      </p:pic>
      <p:pic>
        <p:nvPicPr>
          <p:cNvPr id="12" name="Picture 11">
            <a:extLst>
              <a:ext uri="{FF2B5EF4-FFF2-40B4-BE49-F238E27FC236}">
                <a16:creationId xmlns:a16="http://schemas.microsoft.com/office/drawing/2014/main" id="{82C1AFAE-9256-3B19-BD8E-62B2A9D2EAE7}"/>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438400" y="816077"/>
            <a:ext cx="5813323" cy="5813323"/>
          </a:xfrm>
          <a:prstGeom prst="rect">
            <a:avLst/>
          </a:prstGeom>
        </p:spPr>
      </p:pic>
    </p:spTree>
    <p:extLst>
      <p:ext uri="{BB962C8B-B14F-4D97-AF65-F5344CB8AC3E}">
        <p14:creationId xmlns:p14="http://schemas.microsoft.com/office/powerpoint/2010/main" val="350982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7540-21A7-3608-2EAB-FA37C9E1A9B9}"/>
              </a:ext>
            </a:extLst>
          </p:cNvPr>
          <p:cNvSpPr>
            <a:spLocks noGrp="1"/>
          </p:cNvSpPr>
          <p:nvPr>
            <p:ph type="title"/>
          </p:nvPr>
        </p:nvSpPr>
        <p:spPr>
          <a:xfrm>
            <a:off x="1371600" y="304800"/>
            <a:ext cx="7315200" cy="1022552"/>
          </a:xfrm>
        </p:spPr>
        <p:txBody>
          <a:bodyPr/>
          <a:lstStyle/>
          <a:p>
            <a:r>
              <a:rPr lang="en-US" sz="1800" b="1" u="sng" dirty="0">
                <a:effectLst>
                  <a:outerShdw blurRad="38100" dist="38100" dir="2700000" algn="tl">
                    <a:srgbClr val="000000">
                      <a:alpha val="43137"/>
                    </a:srgbClr>
                  </a:outerShdw>
                </a:effectLst>
                <a:latin typeface="Garamond" panose="02020404030301010803" pitchFamily="18" charset="0"/>
                <a:ea typeface="Calibri" panose="020F0502020204030204" pitchFamily="34" charset="0"/>
              </a:rPr>
              <a:t> EXPIRATION FLOW CHART</a:t>
            </a:r>
            <a:endParaRPr lang="en-IN" u="sng" dirty="0">
              <a:effectLst>
                <a:outerShdw blurRad="38100" dist="38100" dir="2700000" algn="tl">
                  <a:srgbClr val="000000">
                    <a:alpha val="43137"/>
                  </a:srgbClr>
                </a:outerShdw>
              </a:effectLst>
              <a:latin typeface="Garamond" panose="02020404030301010803" pitchFamily="18" charset="0"/>
            </a:endParaRPr>
          </a:p>
        </p:txBody>
      </p:sp>
      <p:sp>
        <p:nvSpPr>
          <p:cNvPr id="4" name="Rectangle 3">
            <a:extLst>
              <a:ext uri="{FF2B5EF4-FFF2-40B4-BE49-F238E27FC236}">
                <a16:creationId xmlns:a16="http://schemas.microsoft.com/office/drawing/2014/main" id="{BC31BC2A-6A31-88AF-7C1E-9E62DD0D9358}"/>
              </a:ext>
            </a:extLst>
          </p:cNvPr>
          <p:cNvSpPr/>
          <p:nvPr/>
        </p:nvSpPr>
        <p:spPr>
          <a:xfrm>
            <a:off x="0" y="0"/>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7A86AAC5-7455-6349-CAD4-181548424359}"/>
              </a:ext>
            </a:extLst>
          </p:cNvPr>
          <p:cNvPicPr>
            <a:picLocks noChangeAspect="1"/>
          </p:cNvPicPr>
          <p:nvPr/>
        </p:nvPicPr>
        <p:blipFill>
          <a:blip r:embed="rId2"/>
          <a:stretch>
            <a:fillRect/>
          </a:stretch>
        </p:blipFill>
        <p:spPr>
          <a:xfrm rot="16200000">
            <a:off x="-1752600" y="3886202"/>
            <a:ext cx="4648200" cy="990601"/>
          </a:xfrm>
          <a:prstGeom prst="rect">
            <a:avLst/>
          </a:prstGeom>
        </p:spPr>
      </p:pic>
      <p:pic>
        <p:nvPicPr>
          <p:cNvPr id="8" name="Picture 7">
            <a:extLst>
              <a:ext uri="{FF2B5EF4-FFF2-40B4-BE49-F238E27FC236}">
                <a16:creationId xmlns:a16="http://schemas.microsoft.com/office/drawing/2014/main" id="{6EA23BA1-6AE3-C44C-2465-23B1CFCEE423}"/>
              </a:ext>
            </a:extLst>
          </p:cNvPr>
          <p:cNvPicPr>
            <a:picLocks noChangeAspect="1"/>
          </p:cNvPicPr>
          <p:nvPr/>
        </p:nvPicPr>
        <p:blipFill>
          <a:blip r:embed="rId3">
            <a:duotone>
              <a:prstClr val="black"/>
              <a:schemeClr val="accent4">
                <a:lumMod val="50000"/>
                <a:tint val="45000"/>
                <a:satMod val="400000"/>
              </a:schemeClr>
            </a:duotone>
            <a:extLst>
              <a:ext uri="{28A0092B-C50C-407E-A947-70E740481C1C}">
                <a14:useLocalDpi xmlns:a14="http://schemas.microsoft.com/office/drawing/2010/main" val="0"/>
              </a:ext>
            </a:extLst>
          </a:blip>
          <a:stretch>
            <a:fillRect/>
          </a:stretch>
        </p:blipFill>
        <p:spPr>
          <a:xfrm>
            <a:off x="2247900" y="983226"/>
            <a:ext cx="5562600" cy="5562600"/>
          </a:xfrm>
          <a:prstGeom prst="rect">
            <a:avLst/>
          </a:prstGeom>
        </p:spPr>
      </p:pic>
    </p:spTree>
    <p:extLst>
      <p:ext uri="{BB962C8B-B14F-4D97-AF65-F5344CB8AC3E}">
        <p14:creationId xmlns:p14="http://schemas.microsoft.com/office/powerpoint/2010/main" val="3730552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09AD-A362-9D4F-E104-B4DE7BBA6FBB}"/>
              </a:ext>
            </a:extLst>
          </p:cNvPr>
          <p:cNvSpPr>
            <a:spLocks noGrp="1"/>
          </p:cNvSpPr>
          <p:nvPr>
            <p:ph type="title"/>
          </p:nvPr>
        </p:nvSpPr>
        <p:spPr>
          <a:xfrm>
            <a:off x="1478526" y="274638"/>
            <a:ext cx="7208274" cy="1143000"/>
          </a:xfrm>
        </p:spPr>
        <p:txBody>
          <a:bodyPr>
            <a:normAutofit/>
          </a:bodyPr>
          <a:lstStyle/>
          <a:p>
            <a:r>
              <a:rPr lang="en-IN" sz="2400" b="1" u="sng" dirty="0">
                <a:effectLst>
                  <a:outerShdw blurRad="38100" dist="38100" dir="2700000" algn="tl">
                    <a:srgbClr val="000000">
                      <a:alpha val="43137"/>
                    </a:srgbClr>
                  </a:outerShdw>
                </a:effectLst>
                <a:latin typeface="Garamond" panose="02020404030301010803" pitchFamily="18" charset="0"/>
              </a:rPr>
              <a:t>WIRE FRAME</a:t>
            </a:r>
          </a:p>
        </p:txBody>
      </p:sp>
      <p:sp>
        <p:nvSpPr>
          <p:cNvPr id="4" name="Rectangle 3">
            <a:extLst>
              <a:ext uri="{FF2B5EF4-FFF2-40B4-BE49-F238E27FC236}">
                <a16:creationId xmlns:a16="http://schemas.microsoft.com/office/drawing/2014/main" id="{6CE32BD9-F603-361C-045E-6B2885EF3E4F}"/>
              </a:ext>
            </a:extLst>
          </p:cNvPr>
          <p:cNvSpPr/>
          <p:nvPr/>
        </p:nvSpPr>
        <p:spPr>
          <a:xfrm>
            <a:off x="0" y="0"/>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D8E9353C-D579-6E5E-94EC-CB9F9E92F276}"/>
              </a:ext>
            </a:extLst>
          </p:cNvPr>
          <p:cNvPicPr>
            <a:picLocks noChangeAspect="1"/>
          </p:cNvPicPr>
          <p:nvPr/>
        </p:nvPicPr>
        <p:blipFill>
          <a:blip r:embed="rId2"/>
          <a:stretch>
            <a:fillRect/>
          </a:stretch>
        </p:blipFill>
        <p:spPr>
          <a:xfrm rot="16200000">
            <a:off x="-1752600" y="3886202"/>
            <a:ext cx="4648200" cy="990601"/>
          </a:xfrm>
          <a:prstGeom prst="rect">
            <a:avLst/>
          </a:prstGeom>
        </p:spPr>
      </p:pic>
      <p:pic>
        <p:nvPicPr>
          <p:cNvPr id="10" name="Picture 9">
            <a:extLst>
              <a:ext uri="{FF2B5EF4-FFF2-40B4-BE49-F238E27FC236}">
                <a16:creationId xmlns:a16="http://schemas.microsoft.com/office/drawing/2014/main" id="{A6CC5689-1C56-10DC-27D0-4284128FAFB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28681" b="24883"/>
          <a:stretch/>
        </p:blipFill>
        <p:spPr>
          <a:xfrm>
            <a:off x="1478526" y="2077067"/>
            <a:ext cx="6858000" cy="3184524"/>
          </a:xfrm>
          <a:prstGeom prst="rect">
            <a:avLst/>
          </a:prstGeom>
        </p:spPr>
      </p:pic>
      <p:sp>
        <p:nvSpPr>
          <p:cNvPr id="17" name="Rectangle 16">
            <a:extLst>
              <a:ext uri="{FF2B5EF4-FFF2-40B4-BE49-F238E27FC236}">
                <a16:creationId xmlns:a16="http://schemas.microsoft.com/office/drawing/2014/main" id="{D0A36588-D0EF-0E7C-42B3-86BFD8DE1F73}"/>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download.png">
            <a:extLst>
              <a:ext uri="{FF2B5EF4-FFF2-40B4-BE49-F238E27FC236}">
                <a16:creationId xmlns:a16="http://schemas.microsoft.com/office/drawing/2014/main" id="{9033C809-D8C0-7225-659A-40AA6025FDC4}"/>
              </a:ext>
            </a:extLst>
          </p:cNvPr>
          <p:cNvPicPr>
            <a:picLocks noChangeAspect="1"/>
          </p:cNvPicPr>
          <p:nvPr/>
        </p:nvPicPr>
        <p:blipFill>
          <a:blip r:embed="rId2"/>
          <a:stretch>
            <a:fillRect/>
          </a:stretch>
        </p:blipFill>
        <p:spPr>
          <a:xfrm rot="16200000">
            <a:off x="-1752600" y="3886203"/>
            <a:ext cx="4648200" cy="990601"/>
          </a:xfrm>
          <a:prstGeom prst="rect">
            <a:avLst/>
          </a:prstGeom>
        </p:spPr>
      </p:pic>
    </p:spTree>
    <p:extLst>
      <p:ext uri="{BB962C8B-B14F-4D97-AF65-F5344CB8AC3E}">
        <p14:creationId xmlns:p14="http://schemas.microsoft.com/office/powerpoint/2010/main" val="3465354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lask images python">
            <a:extLst>
              <a:ext uri="{FF2B5EF4-FFF2-40B4-BE49-F238E27FC236}">
                <a16:creationId xmlns:a16="http://schemas.microsoft.com/office/drawing/2014/main" id="{7E79839D-E967-31E9-AD03-EF7C88FF2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2133600"/>
            <a:ext cx="1372522" cy="11939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58F28E4-7AEE-7A39-EF25-7B8E57200A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000" y="3429000"/>
            <a:ext cx="1143001" cy="1251800"/>
          </a:xfrm>
          <a:prstGeom prst="rect">
            <a:avLst/>
          </a:prstGeom>
        </p:spPr>
      </p:pic>
      <p:sp>
        <p:nvSpPr>
          <p:cNvPr id="2" name="Title 1">
            <a:extLst>
              <a:ext uri="{FF2B5EF4-FFF2-40B4-BE49-F238E27FC236}">
                <a16:creationId xmlns:a16="http://schemas.microsoft.com/office/drawing/2014/main" id="{3B9676F2-FBE8-85FA-EA96-FD34C0CF70E8}"/>
              </a:ext>
            </a:extLst>
          </p:cNvPr>
          <p:cNvSpPr>
            <a:spLocks noGrp="1"/>
          </p:cNvSpPr>
          <p:nvPr>
            <p:ph type="title"/>
          </p:nvPr>
        </p:nvSpPr>
        <p:spPr>
          <a:xfrm>
            <a:off x="1447800" y="228600"/>
            <a:ext cx="7239000" cy="1189038"/>
          </a:xfrm>
        </p:spPr>
        <p:txBody>
          <a:bodyPr>
            <a:normAutofit/>
          </a:bodyPr>
          <a:lstStyle/>
          <a:p>
            <a:r>
              <a:rPr lang="en-IN" sz="2400" b="1" u="sng" dirty="0">
                <a:effectLst>
                  <a:outerShdw blurRad="38100" dist="38100" dir="2700000" algn="tl">
                    <a:srgbClr val="000000">
                      <a:alpha val="43137"/>
                    </a:srgbClr>
                  </a:outerShdw>
                </a:effectLst>
                <a:latin typeface="Garamond" panose="02020404030301010803" pitchFamily="18" charset="0"/>
                <a:ea typeface="Cambria Math" panose="02040503050406030204" pitchFamily="18" charset="0"/>
              </a:rPr>
              <a:t>SYSTEM IMPLEMENTATION</a:t>
            </a:r>
          </a:p>
        </p:txBody>
      </p:sp>
      <p:sp>
        <p:nvSpPr>
          <p:cNvPr id="3" name="Content Placeholder 2">
            <a:extLst>
              <a:ext uri="{FF2B5EF4-FFF2-40B4-BE49-F238E27FC236}">
                <a16:creationId xmlns:a16="http://schemas.microsoft.com/office/drawing/2014/main" id="{D14B0305-3880-725C-B712-E98A9FF82317}"/>
              </a:ext>
            </a:extLst>
          </p:cNvPr>
          <p:cNvSpPr>
            <a:spLocks noGrp="1"/>
          </p:cNvSpPr>
          <p:nvPr>
            <p:ph idx="1"/>
          </p:nvPr>
        </p:nvSpPr>
        <p:spPr>
          <a:xfrm>
            <a:off x="1447800" y="1600200"/>
            <a:ext cx="7239000" cy="4525963"/>
          </a:xfrm>
        </p:spPr>
        <p:txBody>
          <a:bodyPr>
            <a:noAutofit/>
          </a:bodyPr>
          <a:lstStyle/>
          <a:p>
            <a:pPr marL="0" indent="0" algn="just">
              <a:spcAft>
                <a:spcPts val="800"/>
              </a:spcAft>
              <a:buNone/>
            </a:pPr>
            <a:r>
              <a:rPr lang="en-US" sz="1800" b="1" kern="100" dirty="0">
                <a:effectLst/>
                <a:latin typeface="Cambria Math" panose="02040503050406030204" pitchFamily="18" charset="0"/>
                <a:ea typeface="Cambria Math" panose="02040503050406030204" pitchFamily="18" charset="0"/>
                <a:cs typeface="Times New Roman" panose="02020603050405020304" pitchFamily="18" charset="0"/>
              </a:rPr>
              <a:t>1. Backend Development:</a:t>
            </a:r>
            <a:endParaRPr lang="en-IN"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spcAft>
                <a:spcPts val="800"/>
              </a:spcAft>
              <a:buFont typeface="Arial" panose="020B0604020202020204" pitchFamily="34" charset="0"/>
              <a:buChar char="•"/>
            </a:pPr>
            <a:r>
              <a:rPr lang="en-US" sz="1800" kern="100" dirty="0">
                <a:effectLst/>
                <a:latin typeface="Cambria Math" panose="02040503050406030204" pitchFamily="18" charset="0"/>
                <a:ea typeface="Cambria Math" panose="02040503050406030204" pitchFamily="18" charset="0"/>
                <a:cs typeface="Times New Roman" panose="02020603050405020304" pitchFamily="18" charset="0"/>
              </a:rPr>
              <a:t>Programming Language: Python</a:t>
            </a:r>
            <a:endParaRPr lang="en-IN"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spcAft>
                <a:spcPts val="800"/>
              </a:spcAft>
              <a:buFont typeface="Arial" panose="020B0604020202020204" pitchFamily="34" charset="0"/>
              <a:buChar char="•"/>
            </a:pPr>
            <a:r>
              <a:rPr lang="en-US" sz="1800" kern="100" dirty="0">
                <a:effectLst/>
                <a:latin typeface="Cambria Math" panose="02040503050406030204" pitchFamily="18" charset="0"/>
                <a:ea typeface="Cambria Math" panose="02040503050406030204" pitchFamily="18" charset="0"/>
                <a:cs typeface="Times New Roman" panose="02020603050405020304" pitchFamily="18" charset="0"/>
              </a:rPr>
              <a:t>Framework: Flask</a:t>
            </a:r>
            <a:endParaRPr lang="en-IN"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spcAft>
                <a:spcPts val="800"/>
              </a:spcAft>
              <a:buFont typeface="Arial" panose="020B0604020202020204" pitchFamily="34" charset="0"/>
              <a:buChar char="•"/>
            </a:pPr>
            <a:r>
              <a:rPr lang="en-US" sz="1800" kern="100" dirty="0">
                <a:effectLst/>
                <a:latin typeface="Cambria Math" panose="02040503050406030204" pitchFamily="18" charset="0"/>
                <a:ea typeface="Cambria Math" panose="02040503050406030204" pitchFamily="18" charset="0"/>
                <a:cs typeface="Times New Roman" panose="02020603050405020304" pitchFamily="18" charset="0"/>
              </a:rPr>
              <a:t>Database Management System: </a:t>
            </a:r>
            <a:r>
              <a:rPr lang="en-US" sz="1800" kern="100" dirty="0" err="1">
                <a:effectLst/>
                <a:latin typeface="Cambria Math" panose="02040503050406030204" pitchFamily="18" charset="0"/>
                <a:ea typeface="Cambria Math" panose="02040503050406030204" pitchFamily="18" charset="0"/>
                <a:cs typeface="Times New Roman" panose="02020603050405020304" pitchFamily="18" charset="0"/>
              </a:rPr>
              <a:t>SQLAlchemy</a:t>
            </a:r>
            <a:r>
              <a:rPr lang="en-US" sz="1800" kern="100" dirty="0">
                <a:effectLst/>
                <a:latin typeface="Cambria Math" panose="02040503050406030204" pitchFamily="18" charset="0"/>
                <a:ea typeface="Cambria Math" panose="02040503050406030204" pitchFamily="18" charset="0"/>
                <a:cs typeface="Times New Roman" panose="02020603050405020304" pitchFamily="18" charset="0"/>
              </a:rPr>
              <a:t> (with PostgreSQL)</a:t>
            </a:r>
            <a:endParaRPr lang="en-IN"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indent="0" algn="just">
              <a:spcAft>
                <a:spcPts val="800"/>
              </a:spcAft>
              <a:buNone/>
            </a:pPr>
            <a:r>
              <a:rPr lang="en-US" sz="1800" b="1" kern="100" dirty="0">
                <a:effectLst/>
                <a:latin typeface="Cambria Math" panose="02040503050406030204" pitchFamily="18" charset="0"/>
                <a:ea typeface="Cambria Math" panose="02040503050406030204" pitchFamily="18" charset="0"/>
                <a:cs typeface="Times New Roman" panose="02020603050405020304" pitchFamily="18" charset="0"/>
              </a:rPr>
              <a:t>2. Frontend Development:</a:t>
            </a:r>
            <a:endParaRPr lang="en-IN"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spcAft>
                <a:spcPts val="800"/>
              </a:spcAft>
              <a:buFont typeface="Arial" panose="020B0604020202020204" pitchFamily="34" charset="0"/>
              <a:buChar char="•"/>
            </a:pPr>
            <a:r>
              <a:rPr lang="en-US" sz="1800" kern="100" dirty="0">
                <a:effectLst/>
                <a:latin typeface="Cambria Math" panose="02040503050406030204" pitchFamily="18" charset="0"/>
                <a:ea typeface="Cambria Math" panose="02040503050406030204" pitchFamily="18" charset="0"/>
                <a:cs typeface="Times New Roman" panose="02020603050405020304" pitchFamily="18" charset="0"/>
              </a:rPr>
              <a:t>HTML, CSS, and JavaScript</a:t>
            </a:r>
            <a:endParaRPr lang="en-IN"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spcAft>
                <a:spcPts val="800"/>
              </a:spcAft>
              <a:buFont typeface="Arial" panose="020B0604020202020204" pitchFamily="34" charset="0"/>
              <a:buChar char="•"/>
            </a:pPr>
            <a:r>
              <a:rPr lang="en-US" sz="1800" kern="100" dirty="0">
                <a:effectLst/>
                <a:latin typeface="Cambria Math" panose="02040503050406030204" pitchFamily="18" charset="0"/>
                <a:ea typeface="Cambria Math" panose="02040503050406030204" pitchFamily="18" charset="0"/>
                <a:cs typeface="Times New Roman" panose="02020603050405020304" pitchFamily="18" charset="0"/>
              </a:rPr>
              <a:t>Frontend Framework: Bootstrap</a:t>
            </a:r>
            <a:endParaRPr lang="en-IN"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indent="0" algn="just">
              <a:spcAft>
                <a:spcPts val="800"/>
              </a:spcAft>
              <a:buNone/>
            </a:pPr>
            <a:r>
              <a:rPr lang="en-US" sz="1800" b="1" kern="100" dirty="0">
                <a:effectLst/>
                <a:latin typeface="Cambria Math" panose="02040503050406030204" pitchFamily="18" charset="0"/>
                <a:ea typeface="Cambria Math" panose="02040503050406030204" pitchFamily="18" charset="0"/>
                <a:cs typeface="Times New Roman" panose="02020603050405020304" pitchFamily="18" charset="0"/>
              </a:rPr>
              <a:t>3. Database:</a:t>
            </a:r>
            <a:endParaRPr lang="en-IN"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spcAft>
                <a:spcPts val="800"/>
              </a:spcAft>
              <a:buFont typeface="Arial" panose="020B0604020202020204" pitchFamily="34" charset="0"/>
              <a:buChar char="•"/>
            </a:pPr>
            <a:r>
              <a:rPr lang="en-US" sz="1800" kern="100" dirty="0">
                <a:effectLst/>
                <a:latin typeface="Cambria Math" panose="02040503050406030204" pitchFamily="18" charset="0"/>
                <a:ea typeface="Cambria Math" panose="02040503050406030204" pitchFamily="18" charset="0"/>
                <a:cs typeface="Times New Roman" panose="02020603050405020304" pitchFamily="18" charset="0"/>
              </a:rPr>
              <a:t>PostgreSQL: A powerful open-source relational database management system</a:t>
            </a:r>
            <a:endParaRPr lang="en-IN"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38BBE91-DC6B-D336-9AB6-587A2D4B2EFF}"/>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48664C83-4F0C-8097-0661-C3659AF69AFE}"/>
              </a:ext>
            </a:extLst>
          </p:cNvPr>
          <p:cNvPicPr>
            <a:picLocks noChangeAspect="1"/>
          </p:cNvPicPr>
          <p:nvPr/>
        </p:nvPicPr>
        <p:blipFill>
          <a:blip r:embed="rId4"/>
          <a:stretch>
            <a:fillRect/>
          </a:stretch>
        </p:blipFill>
        <p:spPr>
          <a:xfrm rot="16200000">
            <a:off x="-1752600" y="3886205"/>
            <a:ext cx="4648200" cy="990601"/>
          </a:xfrm>
          <a:prstGeom prst="rect">
            <a:avLst/>
          </a:prstGeom>
        </p:spPr>
      </p:pic>
    </p:spTree>
    <p:extLst>
      <p:ext uri="{BB962C8B-B14F-4D97-AF65-F5344CB8AC3E}">
        <p14:creationId xmlns:p14="http://schemas.microsoft.com/office/powerpoint/2010/main" val="2256923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351541-2380-DBE0-59F3-A2E508911F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1676400"/>
            <a:ext cx="914400" cy="914400"/>
          </a:xfrm>
          <a:prstGeom prst="rect">
            <a:avLst/>
          </a:prstGeom>
        </p:spPr>
      </p:pic>
      <p:pic>
        <p:nvPicPr>
          <p:cNvPr id="8" name="Picture 7">
            <a:extLst>
              <a:ext uri="{FF2B5EF4-FFF2-40B4-BE49-F238E27FC236}">
                <a16:creationId xmlns:a16="http://schemas.microsoft.com/office/drawing/2014/main" id="{66C4A784-7CFA-5D7B-8532-185EC0CEF6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47326">
            <a:off x="6210300" y="2268864"/>
            <a:ext cx="3429000" cy="3429000"/>
          </a:xfrm>
          <a:prstGeom prst="rect">
            <a:avLst/>
          </a:prstGeom>
        </p:spPr>
      </p:pic>
      <p:sp>
        <p:nvSpPr>
          <p:cNvPr id="3" name="Content Placeholder 2">
            <a:extLst>
              <a:ext uri="{FF2B5EF4-FFF2-40B4-BE49-F238E27FC236}">
                <a16:creationId xmlns:a16="http://schemas.microsoft.com/office/drawing/2014/main" id="{43A13EA6-A660-90B6-A0C3-BB16EF202A3C}"/>
              </a:ext>
            </a:extLst>
          </p:cNvPr>
          <p:cNvSpPr>
            <a:spLocks noGrp="1"/>
          </p:cNvSpPr>
          <p:nvPr>
            <p:ph idx="1"/>
          </p:nvPr>
        </p:nvSpPr>
        <p:spPr>
          <a:xfrm>
            <a:off x="1219200" y="389603"/>
            <a:ext cx="7467601" cy="6019800"/>
          </a:xfrm>
        </p:spPr>
        <p:txBody>
          <a:bodyPr>
            <a:normAutofit fontScale="77500" lnSpcReduction="20000"/>
          </a:bodyPr>
          <a:lstStyle/>
          <a:p>
            <a:pPr marL="0" indent="0" algn="just">
              <a:lnSpc>
                <a:spcPct val="150000"/>
              </a:lnSpc>
              <a:spcAft>
                <a:spcPts val="800"/>
              </a:spcAft>
              <a:buNone/>
            </a:pPr>
            <a:r>
              <a:rPr lang="en-US" sz="2100" b="1" kern="1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2100" b="1" kern="100" dirty="0">
                <a:effectLst/>
                <a:latin typeface="Cambria Math" panose="02040503050406030204" pitchFamily="18" charset="0"/>
                <a:ea typeface="Cambria Math" panose="02040503050406030204" pitchFamily="18" charset="0"/>
                <a:cs typeface="Times New Roman" panose="02020603050405020304" pitchFamily="18" charset="0"/>
              </a:rPr>
              <a:t>. Version Control and Collaboration:</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lnSpc>
                <a:spcPct val="150000"/>
              </a:lnSpc>
              <a:spcAft>
                <a:spcPts val="800"/>
              </a:spcAft>
              <a:buFont typeface="Arial" panose="020B0604020202020204" pitchFamily="34" charset="0"/>
              <a:buChar char="•"/>
            </a:pPr>
            <a:r>
              <a:rPr lang="en-US" sz="2100" kern="100" dirty="0">
                <a:effectLst/>
                <a:latin typeface="Cambria Math" panose="02040503050406030204" pitchFamily="18" charset="0"/>
                <a:ea typeface="Cambria Math" panose="02040503050406030204" pitchFamily="18" charset="0"/>
                <a:cs typeface="Times New Roman" panose="02020603050405020304" pitchFamily="18" charset="0"/>
              </a:rPr>
              <a:t>    Git: A distributed version control system for tracking changes in code</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lnSpc>
                <a:spcPct val="150000"/>
              </a:lnSpc>
              <a:spcAft>
                <a:spcPts val="800"/>
              </a:spcAft>
              <a:buFont typeface="Arial" panose="020B0604020202020204" pitchFamily="34" charset="0"/>
              <a:buChar char="•"/>
            </a:pPr>
            <a:r>
              <a:rPr lang="en-US" sz="2100" kern="100" dirty="0">
                <a:effectLst/>
                <a:latin typeface="Cambria Math" panose="02040503050406030204" pitchFamily="18" charset="0"/>
                <a:ea typeface="Cambria Math" panose="02040503050406030204" pitchFamily="18" charset="0"/>
                <a:cs typeface="Times New Roman" panose="02020603050405020304" pitchFamily="18" charset="0"/>
              </a:rPr>
              <a:t>    GitHub: A web-based platform for hosting and collaborating on Git repositories</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indent="0" algn="just">
              <a:lnSpc>
                <a:spcPct val="150000"/>
              </a:lnSpc>
              <a:spcAft>
                <a:spcPts val="800"/>
              </a:spcAft>
              <a:buNone/>
            </a:pPr>
            <a:r>
              <a:rPr lang="en-US" sz="2100" b="1" kern="100" dirty="0">
                <a:latin typeface="Cambria Math" panose="02040503050406030204" pitchFamily="18" charset="0"/>
                <a:ea typeface="Cambria Math" panose="02040503050406030204" pitchFamily="18" charset="0"/>
                <a:cs typeface="Times New Roman" panose="02020603050405020304" pitchFamily="18" charset="0"/>
              </a:rPr>
              <a:t>5</a:t>
            </a:r>
            <a:r>
              <a:rPr lang="en-US" sz="2100" b="1" kern="100" dirty="0">
                <a:effectLst/>
                <a:latin typeface="Cambria Math" panose="02040503050406030204" pitchFamily="18" charset="0"/>
                <a:ea typeface="Cambria Math" panose="02040503050406030204" pitchFamily="18" charset="0"/>
                <a:cs typeface="Times New Roman" panose="02020603050405020304" pitchFamily="18" charset="0"/>
              </a:rPr>
              <a:t>. Testing and Quality Assurance:</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lnSpc>
                <a:spcPct val="150000"/>
              </a:lnSpc>
              <a:spcAft>
                <a:spcPts val="800"/>
              </a:spcAft>
              <a:buFont typeface="Arial" panose="020B0604020202020204" pitchFamily="34" charset="0"/>
              <a:buChar char="•"/>
            </a:pPr>
            <a:r>
              <a:rPr lang="en-US" sz="2100" kern="100" dirty="0">
                <a:effectLst/>
                <a:latin typeface="Cambria Math" panose="02040503050406030204" pitchFamily="18" charset="0"/>
                <a:ea typeface="Cambria Math" panose="02040503050406030204" pitchFamily="18" charset="0"/>
                <a:cs typeface="Times New Roman" panose="02020603050405020304" pitchFamily="18" charset="0"/>
              </a:rPr>
              <a:t>    Unit Testing Framework: </a:t>
            </a:r>
            <a:r>
              <a:rPr lang="en-US" sz="2100" kern="100" dirty="0" err="1">
                <a:effectLst/>
                <a:latin typeface="Cambria Math" panose="02040503050406030204" pitchFamily="18" charset="0"/>
                <a:ea typeface="Cambria Math" panose="02040503050406030204" pitchFamily="18" charset="0"/>
                <a:cs typeface="Times New Roman" panose="02020603050405020304" pitchFamily="18" charset="0"/>
              </a:rPr>
              <a:t>Pytest</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lnSpc>
                <a:spcPct val="150000"/>
              </a:lnSpc>
              <a:spcAft>
                <a:spcPts val="800"/>
              </a:spcAft>
              <a:buFont typeface="Arial" panose="020B0604020202020204" pitchFamily="34" charset="0"/>
              <a:buChar char="•"/>
            </a:pPr>
            <a:r>
              <a:rPr lang="en-US" sz="2100" kern="100" dirty="0">
                <a:effectLst/>
                <a:latin typeface="Cambria Math" panose="02040503050406030204" pitchFamily="18" charset="0"/>
                <a:ea typeface="Cambria Math" panose="02040503050406030204" pitchFamily="18" charset="0"/>
                <a:cs typeface="Times New Roman" panose="02020603050405020304" pitchFamily="18" charset="0"/>
              </a:rPr>
              <a:t>    Test Coverage: Coverage.py</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lnSpc>
                <a:spcPct val="150000"/>
              </a:lnSpc>
              <a:spcAft>
                <a:spcPts val="800"/>
              </a:spcAft>
              <a:buFont typeface="Arial" panose="020B0604020202020204" pitchFamily="34" charset="0"/>
              <a:buChar char="•"/>
            </a:pPr>
            <a:r>
              <a:rPr lang="en-US" sz="2100" kern="100" dirty="0">
                <a:effectLst/>
                <a:latin typeface="Cambria Math" panose="02040503050406030204" pitchFamily="18" charset="0"/>
                <a:ea typeface="Cambria Math" panose="02040503050406030204" pitchFamily="18" charset="0"/>
                <a:cs typeface="Times New Roman" panose="02020603050405020304" pitchFamily="18" charset="0"/>
              </a:rPr>
              <a:t>    Continuous Integration: Jenkins or Travis CI</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indent="0" algn="just">
              <a:lnSpc>
                <a:spcPct val="150000"/>
              </a:lnSpc>
              <a:spcAft>
                <a:spcPts val="800"/>
              </a:spcAft>
              <a:buNone/>
            </a:pPr>
            <a:r>
              <a:rPr lang="en-US" sz="2100" b="1" kern="100" dirty="0">
                <a:latin typeface="Cambria Math" panose="02040503050406030204" pitchFamily="18" charset="0"/>
                <a:ea typeface="Cambria Math" panose="02040503050406030204" pitchFamily="18" charset="0"/>
                <a:cs typeface="Times New Roman" panose="02020603050405020304" pitchFamily="18" charset="0"/>
              </a:rPr>
              <a:t>6</a:t>
            </a:r>
            <a:r>
              <a:rPr lang="en-US" sz="2100" b="1" kern="100" dirty="0">
                <a:effectLst/>
                <a:latin typeface="Cambria Math" panose="02040503050406030204" pitchFamily="18" charset="0"/>
                <a:ea typeface="Cambria Math" panose="02040503050406030204" pitchFamily="18" charset="0"/>
                <a:cs typeface="Times New Roman" panose="02020603050405020304" pitchFamily="18" charset="0"/>
              </a:rPr>
              <a:t>. Additional Tools and Libraries:</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lnSpc>
                <a:spcPct val="150000"/>
              </a:lnSpc>
              <a:spcAft>
                <a:spcPts val="800"/>
              </a:spcAft>
              <a:buFont typeface="Arial" panose="020B0604020202020204" pitchFamily="34" charset="0"/>
              <a:buChar char="•"/>
            </a:pPr>
            <a:r>
              <a:rPr lang="en-US" sz="2100" kern="100" dirty="0">
                <a:effectLst/>
                <a:latin typeface="Cambria Math" panose="02040503050406030204" pitchFamily="18" charset="0"/>
                <a:ea typeface="Cambria Math" panose="02040503050406030204" pitchFamily="18" charset="0"/>
                <a:cs typeface="Times New Roman" panose="02020603050405020304" pitchFamily="18" charset="0"/>
              </a:rPr>
              <a:t>    Templating Engine: Jinja2</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lnSpc>
                <a:spcPct val="150000"/>
              </a:lnSpc>
              <a:spcAft>
                <a:spcPts val="800"/>
              </a:spcAft>
              <a:buFont typeface="Arial" panose="020B0604020202020204" pitchFamily="34" charset="0"/>
              <a:buChar char="•"/>
            </a:pPr>
            <a:r>
              <a:rPr lang="en-US" sz="2100" kern="100" dirty="0">
                <a:effectLst/>
                <a:latin typeface="Cambria Math" panose="02040503050406030204" pitchFamily="18" charset="0"/>
                <a:ea typeface="Cambria Math" panose="02040503050406030204" pitchFamily="18" charset="0"/>
                <a:cs typeface="Times New Roman" panose="02020603050405020304" pitchFamily="18" charset="0"/>
              </a:rPr>
              <a:t>    JSON Web Tokens (JWT) for user authentication and authorization</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lnSpc>
                <a:spcPct val="150000"/>
              </a:lnSpc>
              <a:spcAft>
                <a:spcPts val="800"/>
              </a:spcAft>
              <a:buFont typeface="Arial" panose="020B0604020202020204" pitchFamily="34" charset="0"/>
              <a:buChar char="•"/>
            </a:pPr>
            <a:r>
              <a:rPr lang="en-US" sz="2100" kern="100" dirty="0">
                <a:effectLst/>
                <a:latin typeface="Cambria Math" panose="02040503050406030204" pitchFamily="18" charset="0"/>
                <a:ea typeface="Cambria Math" panose="02040503050406030204" pitchFamily="18" charset="0"/>
                <a:cs typeface="Times New Roman" panose="02020603050405020304" pitchFamily="18" charset="0"/>
              </a:rPr>
              <a:t>    Redis for caching purposes</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lnSpc>
                <a:spcPct val="150000"/>
              </a:lnSpc>
              <a:spcAft>
                <a:spcPts val="800"/>
              </a:spcAft>
              <a:buFont typeface="Arial" panose="020B0604020202020204" pitchFamily="34" charset="0"/>
              <a:buChar char="•"/>
            </a:pPr>
            <a:r>
              <a:rPr lang="en-US" sz="2100" kern="1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2100" kern="100" dirty="0" err="1">
                <a:effectLst/>
                <a:latin typeface="Cambria Math" panose="02040503050406030204" pitchFamily="18" charset="0"/>
                <a:ea typeface="Cambria Math" panose="02040503050406030204" pitchFamily="18" charset="0"/>
                <a:cs typeface="Times New Roman" panose="02020603050405020304" pitchFamily="18" charset="0"/>
              </a:rPr>
              <a:t>PyLint</a:t>
            </a:r>
            <a:r>
              <a:rPr lang="en-US" sz="2100" kern="100" dirty="0">
                <a:effectLst/>
                <a:latin typeface="Cambria Math" panose="02040503050406030204" pitchFamily="18" charset="0"/>
                <a:ea typeface="Cambria Math" panose="02040503050406030204" pitchFamily="18" charset="0"/>
                <a:cs typeface="Times New Roman" panose="02020603050405020304" pitchFamily="18" charset="0"/>
              </a:rPr>
              <a:t> for code analysis and adherence to coding standards.</a:t>
            </a:r>
            <a:endParaRPr lang="en-IN" sz="2100" kern="100" dirty="0">
              <a:effectLst/>
              <a:latin typeface="Cambria Math" panose="02040503050406030204" pitchFamily="18" charset="0"/>
              <a:ea typeface="Cambria Math" panose="02040503050406030204" pitchFamily="18" charset="0"/>
              <a:cs typeface="Times New Roman" panose="02020603050405020304" pitchFamily="18" charset="0"/>
            </a:endParaRPr>
          </a:p>
          <a:p>
            <a:endParaRPr lang="en-IN" sz="21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7D23873C-5F1C-5797-9989-6F2348BEA75C}"/>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2CA2C1F3-7C80-4D08-DF53-125DF7C4324E}"/>
              </a:ext>
            </a:extLst>
          </p:cNvPr>
          <p:cNvPicPr>
            <a:picLocks noChangeAspect="1"/>
          </p:cNvPicPr>
          <p:nvPr/>
        </p:nvPicPr>
        <p:blipFill>
          <a:blip r:embed="rId4"/>
          <a:stretch>
            <a:fillRect/>
          </a:stretch>
        </p:blipFill>
        <p:spPr>
          <a:xfrm rot="16200000">
            <a:off x="-1752600" y="3886203"/>
            <a:ext cx="4648200" cy="990601"/>
          </a:xfrm>
          <a:prstGeom prst="rect">
            <a:avLst/>
          </a:prstGeom>
        </p:spPr>
      </p:pic>
    </p:spTree>
    <p:extLst>
      <p:ext uri="{BB962C8B-B14F-4D97-AF65-F5344CB8AC3E}">
        <p14:creationId xmlns:p14="http://schemas.microsoft.com/office/powerpoint/2010/main" val="1197492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7EA77-BBAE-31BF-E83B-1651ADA3AA73}"/>
              </a:ext>
            </a:extLst>
          </p:cNvPr>
          <p:cNvSpPr>
            <a:spLocks noGrp="1"/>
          </p:cNvSpPr>
          <p:nvPr>
            <p:ph type="title"/>
          </p:nvPr>
        </p:nvSpPr>
        <p:spPr>
          <a:xfrm>
            <a:off x="1447800" y="274638"/>
            <a:ext cx="7239000" cy="1143000"/>
          </a:xfrm>
        </p:spPr>
        <p:txBody>
          <a:bodyPr>
            <a:normAutofit/>
          </a:bodyPr>
          <a:lstStyle/>
          <a:p>
            <a:r>
              <a:rPr lang="en-IN" sz="2400" b="1" u="sng" dirty="0">
                <a:effectLst>
                  <a:outerShdw blurRad="38100" dist="38100" dir="2700000" algn="tl">
                    <a:srgbClr val="000000">
                      <a:alpha val="43137"/>
                    </a:srgbClr>
                  </a:outerShdw>
                </a:effectLst>
                <a:latin typeface="Garamond" panose="02020404030301010803" pitchFamily="18" charset="0"/>
              </a:rPr>
              <a:t>SYSTEM ARCHITECTURE</a:t>
            </a:r>
          </a:p>
        </p:txBody>
      </p:sp>
      <p:sp>
        <p:nvSpPr>
          <p:cNvPr id="4" name="Rectangle 3">
            <a:extLst>
              <a:ext uri="{FF2B5EF4-FFF2-40B4-BE49-F238E27FC236}">
                <a16:creationId xmlns:a16="http://schemas.microsoft.com/office/drawing/2014/main" id="{BF1AED15-B4D5-5007-0147-5FD44485DA4D}"/>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D88D982C-6F1E-94D8-E985-3DAE809A127C}"/>
              </a:ext>
            </a:extLst>
          </p:cNvPr>
          <p:cNvPicPr>
            <a:picLocks noChangeAspect="1"/>
          </p:cNvPicPr>
          <p:nvPr/>
        </p:nvPicPr>
        <p:blipFill>
          <a:blip r:embed="rId2"/>
          <a:stretch>
            <a:fillRect/>
          </a:stretch>
        </p:blipFill>
        <p:spPr>
          <a:xfrm rot="16200000">
            <a:off x="-1752600" y="3886206"/>
            <a:ext cx="4648200" cy="990601"/>
          </a:xfrm>
          <a:prstGeom prst="rect">
            <a:avLst/>
          </a:prstGeom>
        </p:spPr>
      </p:pic>
      <p:pic>
        <p:nvPicPr>
          <p:cNvPr id="7" name="Picture 6">
            <a:extLst>
              <a:ext uri="{FF2B5EF4-FFF2-40B4-BE49-F238E27FC236}">
                <a16:creationId xmlns:a16="http://schemas.microsoft.com/office/drawing/2014/main" id="{F0631C0C-595A-21A1-5867-7C60E13BFC20}"/>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981200" y="846138"/>
            <a:ext cx="6172200" cy="5257800"/>
          </a:xfrm>
          <a:prstGeom prst="rect">
            <a:avLst/>
          </a:prstGeom>
        </p:spPr>
      </p:pic>
    </p:spTree>
    <p:extLst>
      <p:ext uri="{BB962C8B-B14F-4D97-AF65-F5344CB8AC3E}">
        <p14:creationId xmlns:p14="http://schemas.microsoft.com/office/powerpoint/2010/main" val="195398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A02A-4FDE-6F6E-E373-44EEBC3B3C38}"/>
              </a:ext>
            </a:extLst>
          </p:cNvPr>
          <p:cNvSpPr>
            <a:spLocks noGrp="1"/>
          </p:cNvSpPr>
          <p:nvPr>
            <p:ph type="title"/>
          </p:nvPr>
        </p:nvSpPr>
        <p:spPr>
          <a:xfrm>
            <a:off x="1371600" y="245141"/>
            <a:ext cx="7315200" cy="1143000"/>
          </a:xfrm>
        </p:spPr>
        <p:txBody>
          <a:bodyPr>
            <a:normAutofit/>
          </a:bodyPr>
          <a:lstStyle/>
          <a:p>
            <a:r>
              <a:rPr lang="en-IN" sz="2400" b="1" u="sng" dirty="0">
                <a:effectLst>
                  <a:outerShdw blurRad="38100" dist="38100" dir="2700000" algn="tl">
                    <a:srgbClr val="000000">
                      <a:alpha val="43137"/>
                    </a:srgbClr>
                  </a:outerShdw>
                </a:effectLst>
                <a:latin typeface="Garamond" panose="02020404030301010803" pitchFamily="18" charset="0"/>
              </a:rPr>
              <a:t>USE CASE DIAGRAM</a:t>
            </a:r>
          </a:p>
        </p:txBody>
      </p:sp>
      <p:sp>
        <p:nvSpPr>
          <p:cNvPr id="4" name="Rectangle 3">
            <a:extLst>
              <a:ext uri="{FF2B5EF4-FFF2-40B4-BE49-F238E27FC236}">
                <a16:creationId xmlns:a16="http://schemas.microsoft.com/office/drawing/2014/main" id="{77354BF9-DA91-6339-A2B4-10E128882DB3}"/>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0DA2E194-F363-D6D9-8C5D-6D1045E8F75B}"/>
              </a:ext>
            </a:extLst>
          </p:cNvPr>
          <p:cNvPicPr>
            <a:picLocks noChangeAspect="1"/>
          </p:cNvPicPr>
          <p:nvPr/>
        </p:nvPicPr>
        <p:blipFill>
          <a:blip r:embed="rId2"/>
          <a:stretch>
            <a:fillRect/>
          </a:stretch>
        </p:blipFill>
        <p:spPr>
          <a:xfrm rot="16200000">
            <a:off x="-1752600" y="3886206"/>
            <a:ext cx="4648200" cy="990601"/>
          </a:xfrm>
          <a:prstGeom prst="rect">
            <a:avLst/>
          </a:prstGeom>
        </p:spPr>
      </p:pic>
      <p:pic>
        <p:nvPicPr>
          <p:cNvPr id="7" name="Picture 6">
            <a:extLst>
              <a:ext uri="{FF2B5EF4-FFF2-40B4-BE49-F238E27FC236}">
                <a16:creationId xmlns:a16="http://schemas.microsoft.com/office/drawing/2014/main" id="{7FFAB24B-D955-1E9A-E5EC-41B8B2142DC7}"/>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71600" y="245141"/>
            <a:ext cx="6858000" cy="6858000"/>
          </a:xfrm>
          <a:prstGeom prst="rect">
            <a:avLst/>
          </a:prstGeom>
        </p:spPr>
      </p:pic>
    </p:spTree>
    <p:extLst>
      <p:ext uri="{BB962C8B-B14F-4D97-AF65-F5344CB8AC3E}">
        <p14:creationId xmlns:p14="http://schemas.microsoft.com/office/powerpoint/2010/main" val="406864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AC19-ABED-B4E9-480A-DEB477B9AE15}"/>
              </a:ext>
            </a:extLst>
          </p:cNvPr>
          <p:cNvSpPr>
            <a:spLocks noGrp="1"/>
          </p:cNvSpPr>
          <p:nvPr>
            <p:ph type="title"/>
          </p:nvPr>
        </p:nvSpPr>
        <p:spPr>
          <a:xfrm>
            <a:off x="1447800" y="215644"/>
            <a:ext cx="7239000" cy="1143000"/>
          </a:xfrm>
        </p:spPr>
        <p:txBody>
          <a:bodyPr>
            <a:normAutofit/>
          </a:bodyPr>
          <a:lstStyle/>
          <a:p>
            <a:r>
              <a:rPr lang="en-IN" sz="2400" b="1" u="sng" dirty="0">
                <a:effectLst>
                  <a:outerShdw blurRad="38100" dist="38100" dir="2700000" algn="tl">
                    <a:srgbClr val="000000">
                      <a:alpha val="43137"/>
                    </a:srgbClr>
                  </a:outerShdw>
                </a:effectLst>
                <a:latin typeface="Garamond" panose="02020404030301010803" pitchFamily="18" charset="0"/>
              </a:rPr>
              <a:t>OUTPUT</a:t>
            </a:r>
          </a:p>
        </p:txBody>
      </p:sp>
      <p:sp>
        <p:nvSpPr>
          <p:cNvPr id="4" name="Rectangle 3">
            <a:extLst>
              <a:ext uri="{FF2B5EF4-FFF2-40B4-BE49-F238E27FC236}">
                <a16:creationId xmlns:a16="http://schemas.microsoft.com/office/drawing/2014/main" id="{B9107FC3-D007-5AEA-D2F0-FC0D7A15365B}"/>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DC0A45AA-D232-0FDF-DC95-906F5BB0741D}"/>
              </a:ext>
            </a:extLst>
          </p:cNvPr>
          <p:cNvPicPr>
            <a:picLocks noChangeAspect="1"/>
          </p:cNvPicPr>
          <p:nvPr/>
        </p:nvPicPr>
        <p:blipFill>
          <a:blip r:embed="rId2"/>
          <a:stretch>
            <a:fillRect/>
          </a:stretch>
        </p:blipFill>
        <p:spPr>
          <a:xfrm rot="16200000">
            <a:off x="-1752600" y="3886203"/>
            <a:ext cx="4648200" cy="990601"/>
          </a:xfrm>
          <a:prstGeom prst="rect">
            <a:avLst/>
          </a:prstGeom>
        </p:spPr>
      </p:pic>
      <p:pic>
        <p:nvPicPr>
          <p:cNvPr id="6" name="Picture 5">
            <a:extLst>
              <a:ext uri="{FF2B5EF4-FFF2-40B4-BE49-F238E27FC236}">
                <a16:creationId xmlns:a16="http://schemas.microsoft.com/office/drawing/2014/main" id="{E20F4364-A0CC-CE52-03E7-4C8B1747AF7C}"/>
              </a:ext>
            </a:extLst>
          </p:cNvPr>
          <p:cNvPicPr>
            <a:picLocks noChangeAspect="1"/>
          </p:cNvPicPr>
          <p:nvPr/>
        </p:nvPicPr>
        <p:blipFill>
          <a:blip r:embed="rId3"/>
          <a:stretch>
            <a:fillRect/>
          </a:stretch>
        </p:blipFill>
        <p:spPr>
          <a:xfrm>
            <a:off x="1524000" y="1358644"/>
            <a:ext cx="4648200" cy="2314047"/>
          </a:xfrm>
          <a:prstGeom prst="rect">
            <a:avLst/>
          </a:prstGeom>
        </p:spPr>
      </p:pic>
      <p:pic>
        <p:nvPicPr>
          <p:cNvPr id="7" name="Picture 6">
            <a:extLst>
              <a:ext uri="{FF2B5EF4-FFF2-40B4-BE49-F238E27FC236}">
                <a16:creationId xmlns:a16="http://schemas.microsoft.com/office/drawing/2014/main" id="{72ACBB92-4D72-04DA-255D-617A664E56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9817" y="3886200"/>
            <a:ext cx="4686983" cy="2314047"/>
          </a:xfrm>
          <a:prstGeom prst="rect">
            <a:avLst/>
          </a:prstGeom>
        </p:spPr>
      </p:pic>
      <p:pic>
        <p:nvPicPr>
          <p:cNvPr id="11" name="Picture 10">
            <a:extLst>
              <a:ext uri="{FF2B5EF4-FFF2-40B4-BE49-F238E27FC236}">
                <a16:creationId xmlns:a16="http://schemas.microsoft.com/office/drawing/2014/main" id="{8C7B3102-9C52-A044-DEFE-D2B4CB06E8D5}"/>
              </a:ext>
            </a:extLst>
          </p:cNvPr>
          <p:cNvPicPr>
            <a:picLocks noChangeAspect="1"/>
          </p:cNvPicPr>
          <p:nvPr/>
        </p:nvPicPr>
        <p:blipFill>
          <a:blip r:embed="rId5"/>
          <a:stretch>
            <a:fillRect/>
          </a:stretch>
        </p:blipFill>
        <p:spPr>
          <a:xfrm>
            <a:off x="6343308" y="1774939"/>
            <a:ext cx="1804572" cy="493819"/>
          </a:xfrm>
          <a:prstGeom prst="rect">
            <a:avLst/>
          </a:prstGeom>
        </p:spPr>
      </p:pic>
      <p:pic>
        <p:nvPicPr>
          <p:cNvPr id="13" name="Picture 12">
            <a:extLst>
              <a:ext uri="{FF2B5EF4-FFF2-40B4-BE49-F238E27FC236}">
                <a16:creationId xmlns:a16="http://schemas.microsoft.com/office/drawing/2014/main" id="{CF00CAEC-7929-F68D-5910-B637D90A4AAF}"/>
              </a:ext>
            </a:extLst>
          </p:cNvPr>
          <p:cNvPicPr>
            <a:picLocks noChangeAspect="1"/>
          </p:cNvPicPr>
          <p:nvPr/>
        </p:nvPicPr>
        <p:blipFill>
          <a:blip r:embed="rId6"/>
          <a:stretch>
            <a:fillRect/>
          </a:stretch>
        </p:blipFill>
        <p:spPr>
          <a:xfrm>
            <a:off x="2057400" y="4724400"/>
            <a:ext cx="1694835" cy="493819"/>
          </a:xfrm>
          <a:prstGeom prst="rect">
            <a:avLst/>
          </a:prstGeom>
        </p:spPr>
      </p:pic>
    </p:spTree>
    <p:extLst>
      <p:ext uri="{BB962C8B-B14F-4D97-AF65-F5344CB8AC3E}">
        <p14:creationId xmlns:p14="http://schemas.microsoft.com/office/powerpoint/2010/main" val="82438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2E3C7-307D-2DAA-0568-40FAC0D71A09}"/>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26131657-4820-D039-8697-499223B864BD}"/>
              </a:ext>
            </a:extLst>
          </p:cNvPr>
          <p:cNvPicPr>
            <a:picLocks noChangeAspect="1"/>
          </p:cNvPicPr>
          <p:nvPr/>
        </p:nvPicPr>
        <p:blipFill>
          <a:blip r:embed="rId2"/>
          <a:stretch>
            <a:fillRect/>
          </a:stretch>
        </p:blipFill>
        <p:spPr>
          <a:xfrm rot="16200000">
            <a:off x="-1752600" y="3886203"/>
            <a:ext cx="4648200" cy="990601"/>
          </a:xfrm>
          <a:prstGeom prst="rect">
            <a:avLst/>
          </a:prstGeom>
        </p:spPr>
      </p:pic>
      <p:pic>
        <p:nvPicPr>
          <p:cNvPr id="6" name="Picture 5">
            <a:extLst>
              <a:ext uri="{FF2B5EF4-FFF2-40B4-BE49-F238E27FC236}">
                <a16:creationId xmlns:a16="http://schemas.microsoft.com/office/drawing/2014/main" id="{AA524F16-C8A0-B0D4-2CDA-DF3FE7A5DA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045" y="1143000"/>
            <a:ext cx="4780709" cy="2383954"/>
          </a:xfrm>
          <a:prstGeom prst="rect">
            <a:avLst/>
          </a:prstGeom>
        </p:spPr>
      </p:pic>
      <p:pic>
        <p:nvPicPr>
          <p:cNvPr id="7" name="Picture 6">
            <a:extLst>
              <a:ext uri="{FF2B5EF4-FFF2-40B4-BE49-F238E27FC236}">
                <a16:creationId xmlns:a16="http://schemas.microsoft.com/office/drawing/2014/main" id="{234C8B2C-0E8B-71D6-B053-69065117BFF2}"/>
              </a:ext>
            </a:extLst>
          </p:cNvPr>
          <p:cNvPicPr>
            <a:picLocks noChangeAspect="1"/>
          </p:cNvPicPr>
          <p:nvPr/>
        </p:nvPicPr>
        <p:blipFill>
          <a:blip r:embed="rId4"/>
          <a:stretch>
            <a:fillRect/>
          </a:stretch>
        </p:blipFill>
        <p:spPr>
          <a:xfrm>
            <a:off x="3962400" y="3859531"/>
            <a:ext cx="4780709" cy="2374599"/>
          </a:xfrm>
          <a:prstGeom prst="rect">
            <a:avLst/>
          </a:prstGeom>
        </p:spPr>
      </p:pic>
      <p:pic>
        <p:nvPicPr>
          <p:cNvPr id="9" name="Picture 8">
            <a:extLst>
              <a:ext uri="{FF2B5EF4-FFF2-40B4-BE49-F238E27FC236}">
                <a16:creationId xmlns:a16="http://schemas.microsoft.com/office/drawing/2014/main" id="{313A8089-1C17-D1A1-DCFF-4CBF2387269E}"/>
              </a:ext>
            </a:extLst>
          </p:cNvPr>
          <p:cNvPicPr>
            <a:picLocks noChangeAspect="1"/>
          </p:cNvPicPr>
          <p:nvPr/>
        </p:nvPicPr>
        <p:blipFill>
          <a:blip r:embed="rId5"/>
          <a:stretch>
            <a:fillRect/>
          </a:stretch>
        </p:blipFill>
        <p:spPr>
          <a:xfrm>
            <a:off x="2133600" y="4724400"/>
            <a:ext cx="1566808" cy="493819"/>
          </a:xfrm>
          <a:prstGeom prst="rect">
            <a:avLst/>
          </a:prstGeom>
        </p:spPr>
      </p:pic>
      <p:pic>
        <p:nvPicPr>
          <p:cNvPr id="11" name="Picture 10">
            <a:extLst>
              <a:ext uri="{FF2B5EF4-FFF2-40B4-BE49-F238E27FC236}">
                <a16:creationId xmlns:a16="http://schemas.microsoft.com/office/drawing/2014/main" id="{C590C752-E212-563E-19EF-7FBD6B7FA295}"/>
              </a:ext>
            </a:extLst>
          </p:cNvPr>
          <p:cNvPicPr>
            <a:picLocks noChangeAspect="1"/>
          </p:cNvPicPr>
          <p:nvPr/>
        </p:nvPicPr>
        <p:blipFill>
          <a:blip r:embed="rId6"/>
          <a:stretch>
            <a:fillRect/>
          </a:stretch>
        </p:blipFill>
        <p:spPr>
          <a:xfrm>
            <a:off x="6629400" y="2057403"/>
            <a:ext cx="1591194" cy="493819"/>
          </a:xfrm>
          <a:prstGeom prst="rect">
            <a:avLst/>
          </a:prstGeom>
        </p:spPr>
      </p:pic>
    </p:spTree>
    <p:extLst>
      <p:ext uri="{BB962C8B-B14F-4D97-AF65-F5344CB8AC3E}">
        <p14:creationId xmlns:p14="http://schemas.microsoft.com/office/powerpoint/2010/main" val="388136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30EF-0EDB-CA3E-EADC-6D8AFEE7514A}"/>
              </a:ext>
            </a:extLst>
          </p:cNvPr>
          <p:cNvSpPr>
            <a:spLocks noGrp="1"/>
          </p:cNvSpPr>
          <p:nvPr>
            <p:ph type="title"/>
          </p:nvPr>
        </p:nvSpPr>
        <p:spPr>
          <a:xfrm>
            <a:off x="1447800" y="274638"/>
            <a:ext cx="7239000" cy="1143000"/>
          </a:xfrm>
        </p:spPr>
        <p:txBody>
          <a:bodyPr>
            <a:normAutofit/>
          </a:bodyPr>
          <a:lstStyle/>
          <a:p>
            <a:r>
              <a:rPr lang="en-IN" sz="1800" b="1" u="sng" dirty="0">
                <a:effectLst>
                  <a:outerShdw blurRad="38100" dist="38100" dir="2700000" algn="tl">
                    <a:srgbClr val="000000">
                      <a:alpha val="43137"/>
                    </a:srgbClr>
                  </a:outerShdw>
                </a:effectLst>
                <a:latin typeface="Garamond" panose="02020404030301010803" pitchFamily="18" charset="0"/>
              </a:rPr>
              <a:t>ADVANTAGES OF THIS PROJECT OVER THE EXISTING ONE</a:t>
            </a:r>
          </a:p>
        </p:txBody>
      </p:sp>
      <p:sp>
        <p:nvSpPr>
          <p:cNvPr id="3" name="Content Placeholder 2">
            <a:extLst>
              <a:ext uri="{FF2B5EF4-FFF2-40B4-BE49-F238E27FC236}">
                <a16:creationId xmlns:a16="http://schemas.microsoft.com/office/drawing/2014/main" id="{829AE5B5-DD4C-D66C-5AA4-1C7EF15D7EA4}"/>
              </a:ext>
            </a:extLst>
          </p:cNvPr>
          <p:cNvSpPr>
            <a:spLocks noGrp="1"/>
          </p:cNvSpPr>
          <p:nvPr>
            <p:ph idx="1"/>
          </p:nvPr>
        </p:nvSpPr>
        <p:spPr>
          <a:xfrm>
            <a:off x="1371600" y="1629697"/>
            <a:ext cx="6705600" cy="4161503"/>
          </a:xfrm>
        </p:spPr>
        <p:txBody>
          <a:bodyPr>
            <a:normAutofit/>
          </a:bodyPr>
          <a:lstStyle/>
          <a:p>
            <a:pPr>
              <a:lnSpc>
                <a:spcPct val="120000"/>
              </a:lnSpc>
            </a:pPr>
            <a:endParaRPr lang="en-US" dirty="0">
              <a:latin typeface="Cambria Math" panose="02040503050406030204" pitchFamily="18" charset="0"/>
              <a:ea typeface="Cambria Math" panose="02040503050406030204" pitchFamily="18" charset="0"/>
            </a:endParaRPr>
          </a:p>
          <a:p>
            <a:pPr lvl="2">
              <a:lnSpc>
                <a:spcPct val="120000"/>
              </a:lnSpc>
            </a:pPr>
            <a:r>
              <a:rPr lang="en-US" sz="1800" dirty="0">
                <a:latin typeface="Cambria Math" panose="02040503050406030204" pitchFamily="18" charset="0"/>
                <a:ea typeface="Cambria Math" panose="02040503050406030204" pitchFamily="18" charset="0"/>
              </a:rPr>
              <a:t>Enhanced Customization</a:t>
            </a:r>
          </a:p>
          <a:p>
            <a:pPr lvl="2">
              <a:lnSpc>
                <a:spcPct val="120000"/>
              </a:lnSpc>
            </a:pPr>
            <a:r>
              <a:rPr lang="en-IN" sz="1800" b="0" i="0" dirty="0">
                <a:effectLst/>
                <a:latin typeface="Cambria Math" panose="02040503050406030204" pitchFamily="18" charset="0"/>
                <a:ea typeface="Cambria Math" panose="02040503050406030204" pitchFamily="18" charset="0"/>
              </a:rPr>
              <a:t> URL Expiration Management</a:t>
            </a:r>
            <a:endParaRPr lang="en-US" sz="1800" dirty="0">
              <a:latin typeface="Cambria Math" panose="02040503050406030204" pitchFamily="18" charset="0"/>
              <a:ea typeface="Cambria Math" panose="02040503050406030204" pitchFamily="18" charset="0"/>
            </a:endParaRPr>
          </a:p>
          <a:p>
            <a:pPr lvl="2">
              <a:lnSpc>
                <a:spcPct val="120000"/>
              </a:lnSpc>
            </a:pPr>
            <a:r>
              <a:rPr lang="en-US" sz="1800" dirty="0">
                <a:latin typeface="Cambria Math" panose="02040503050406030204" pitchFamily="18" charset="0"/>
                <a:ea typeface="Cambria Math" panose="02040503050406030204" pitchFamily="18" charset="0"/>
              </a:rPr>
              <a:t> Improved User Experience</a:t>
            </a:r>
          </a:p>
          <a:p>
            <a:pPr lvl="2">
              <a:lnSpc>
                <a:spcPct val="120000"/>
              </a:lnSpc>
            </a:pPr>
            <a:r>
              <a:rPr lang="en-US" sz="1800" dirty="0">
                <a:latin typeface="Cambria Math" panose="02040503050406030204" pitchFamily="18" charset="0"/>
                <a:ea typeface="Cambria Math" panose="02040503050406030204" pitchFamily="18" charset="0"/>
              </a:rPr>
              <a:t> Reliability and Performance</a:t>
            </a:r>
          </a:p>
          <a:p>
            <a:pPr lvl="2">
              <a:lnSpc>
                <a:spcPct val="120000"/>
              </a:lnSpc>
            </a:pPr>
            <a:r>
              <a:rPr lang="en-US" sz="1800" dirty="0">
                <a:latin typeface="Cambria Math" panose="02040503050406030204" pitchFamily="18" charset="0"/>
                <a:ea typeface="Cambria Math" panose="02040503050406030204" pitchFamily="18" charset="0"/>
              </a:rPr>
              <a:t> User-Friendly Interface</a:t>
            </a:r>
          </a:p>
          <a:p>
            <a:pPr lvl="2">
              <a:lnSpc>
                <a:spcPct val="120000"/>
              </a:lnSpc>
            </a:pPr>
            <a:r>
              <a:rPr lang="en-US" sz="1800" dirty="0">
                <a:latin typeface="Cambria Math" panose="02040503050406030204" pitchFamily="18" charset="0"/>
                <a:ea typeface="Cambria Math" panose="02040503050406030204" pitchFamily="18" charset="0"/>
              </a:rPr>
              <a:t> Open-Source Nature</a:t>
            </a:r>
          </a:p>
          <a:p>
            <a:pPr lvl="2">
              <a:lnSpc>
                <a:spcPct val="120000"/>
              </a:lnSpc>
            </a:pPr>
            <a:r>
              <a:rPr lang="en-US" sz="1800" dirty="0">
                <a:latin typeface="Cambria Math" panose="02040503050406030204" pitchFamily="18" charset="0"/>
                <a:ea typeface="Cambria Math" panose="02040503050406030204" pitchFamily="18" charset="0"/>
              </a:rPr>
              <a:t> Dedicated Support and Community</a:t>
            </a:r>
          </a:p>
        </p:txBody>
      </p:sp>
      <p:sp>
        <p:nvSpPr>
          <p:cNvPr id="4" name="Rectangle 3">
            <a:extLst>
              <a:ext uri="{FF2B5EF4-FFF2-40B4-BE49-F238E27FC236}">
                <a16:creationId xmlns:a16="http://schemas.microsoft.com/office/drawing/2014/main" id="{90D534D1-67ED-84FE-906E-C80F124B50B8}"/>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095B0BF7-881D-33CB-CA16-FD57E3149B06}"/>
              </a:ext>
            </a:extLst>
          </p:cNvPr>
          <p:cNvPicPr>
            <a:picLocks noChangeAspect="1"/>
          </p:cNvPicPr>
          <p:nvPr/>
        </p:nvPicPr>
        <p:blipFill>
          <a:blip r:embed="rId2"/>
          <a:stretch>
            <a:fillRect/>
          </a:stretch>
        </p:blipFill>
        <p:spPr>
          <a:xfrm rot="16200000">
            <a:off x="-1752600" y="3886204"/>
            <a:ext cx="4648200" cy="990601"/>
          </a:xfrm>
          <a:prstGeom prst="rect">
            <a:avLst/>
          </a:prstGeom>
        </p:spPr>
      </p:pic>
    </p:spTree>
    <p:extLst>
      <p:ext uri="{BB962C8B-B14F-4D97-AF65-F5344CB8AC3E}">
        <p14:creationId xmlns:p14="http://schemas.microsoft.com/office/powerpoint/2010/main" val="2810565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993775"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1" y="2286000"/>
            <a:ext cx="935293" cy="434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95400" y="685800"/>
            <a:ext cx="7239000" cy="1733808"/>
          </a:xfrm>
          <a:prstGeom prst="rect">
            <a:avLst/>
          </a:prstGeom>
          <a:noFill/>
        </p:spPr>
        <p:txBody>
          <a:bodyPr wrap="square" rtlCol="0">
            <a:spAutoFit/>
            <a:scene3d>
              <a:camera prst="perspectiveBelow"/>
              <a:lightRig rig="threePt" dir="t"/>
            </a:scene3d>
          </a:bodyPr>
          <a:lstStyle/>
          <a:p>
            <a:pPr algn="ctr">
              <a:lnSpc>
                <a:spcPct val="150000"/>
              </a:lnSpc>
              <a:spcAft>
                <a:spcPts val="800"/>
              </a:spcAft>
            </a:pPr>
            <a:r>
              <a:rPr lang="en-US" sz="2000" b="1" u="sng" kern="100" dirty="0">
                <a:effectLst>
                  <a:outerShdw blurRad="38100" dist="38100" dir="2700000" algn="tl">
                    <a:srgbClr val="000000">
                      <a:alpha val="43137"/>
                    </a:srgbClr>
                  </a:outerShdw>
                </a:effectLst>
                <a:latin typeface="Garamond" panose="02020404030301010803" pitchFamily="18" charset="0"/>
                <a:ea typeface="Calibri" panose="020F0502020204030204" pitchFamily="34" charset="0"/>
                <a:cs typeface="Times New Roman" panose="02020603050405020304" pitchFamily="18" charset="0"/>
              </a:rPr>
              <a:t>BUILDING A SECURE AND SCALABLE URL SHORTENER WITH FLASK AND SQLALCHEMY</a:t>
            </a:r>
            <a:endParaRPr lang="en-IN" sz="2000" b="1" u="sng" kern="100" dirty="0">
              <a:effectLst>
                <a:outerShdw blurRad="38100" dist="38100" dir="2700000" algn="tl">
                  <a:srgbClr val="000000">
                    <a:alpha val="43137"/>
                  </a:srgbClr>
                </a:outerShdw>
              </a:effectLst>
              <a:latin typeface="Garamond" panose="02020404030301010803" pitchFamily="18" charset="0"/>
              <a:ea typeface="Calibri" panose="020F0502020204030204" pitchFamily="34" charset="0"/>
              <a:cs typeface="Times New Roman" panose="02020603050405020304" pitchFamily="18" charset="0"/>
            </a:endParaRPr>
          </a:p>
          <a:p>
            <a:endParaRPr lang="en-US" sz="2000" b="1" u="sng" dirty="0">
              <a:ln>
                <a:solidFill>
                  <a:schemeClr val="tx2">
                    <a:lumMod val="75000"/>
                  </a:schemeClr>
                </a:solidFill>
              </a:ln>
              <a:solidFill>
                <a:schemeClr val="tx2">
                  <a:lumMod val="75000"/>
                </a:schemeClr>
              </a:solidFill>
              <a:effectLst>
                <a:glow rad="101600">
                  <a:schemeClr val="bg1">
                    <a:alpha val="60000"/>
                  </a:schemeClr>
                </a:glow>
                <a:outerShdw blurRad="38100" dist="38100" dir="2700000" algn="tl">
                  <a:srgbClr val="000000">
                    <a:alpha val="43137"/>
                  </a:srgbClr>
                </a:outerShdw>
              </a:effectLst>
              <a:latin typeface="Imprint MT Shadow" pitchFamily="82" charset="0"/>
            </a:endParaRPr>
          </a:p>
          <a:p>
            <a:endParaRPr lang="en-US" sz="2000" b="1" u="sng" dirty="0">
              <a:ln>
                <a:solidFill>
                  <a:schemeClr val="tx2">
                    <a:lumMod val="75000"/>
                  </a:schemeClr>
                </a:solidFill>
              </a:ln>
              <a:solidFill>
                <a:schemeClr val="tx2">
                  <a:lumMod val="75000"/>
                </a:schemeClr>
              </a:solidFill>
              <a:effectLst>
                <a:glow rad="101600">
                  <a:schemeClr val="bg1">
                    <a:alpha val="60000"/>
                  </a:schemeClr>
                </a:glow>
                <a:outerShdw blurRad="38100" dist="38100" dir="2700000" algn="tl">
                  <a:srgbClr val="000000">
                    <a:alpha val="43137"/>
                  </a:srgbClr>
                </a:outerShdw>
              </a:effectLst>
              <a:latin typeface="Imprint MT Shadow" pitchFamily="82" charset="0"/>
            </a:endParaRPr>
          </a:p>
        </p:txBody>
      </p:sp>
      <p:sp>
        <p:nvSpPr>
          <p:cNvPr id="6" name="TextBox 5"/>
          <p:cNvSpPr txBox="1"/>
          <p:nvPr/>
        </p:nvSpPr>
        <p:spPr>
          <a:xfrm>
            <a:off x="1524000" y="1905000"/>
            <a:ext cx="7010400" cy="3831818"/>
          </a:xfrm>
          <a:prstGeom prst="rect">
            <a:avLst/>
          </a:prstGeom>
          <a:noFill/>
        </p:spPr>
        <p:txBody>
          <a:bodyPr wrap="square" rtlCol="0">
            <a:spAutoFit/>
          </a:bodyPr>
          <a:lstStyle/>
          <a:p>
            <a:pPr>
              <a:lnSpc>
                <a:spcPct val="150000"/>
              </a:lnSpc>
            </a:pPr>
            <a:r>
              <a:rPr lang="en-US" b="1" dirty="0">
                <a:latin typeface="Imprint MT Shadow" pitchFamily="82" charset="0"/>
              </a:rPr>
              <a:t>TEAM MEMBERS </a:t>
            </a:r>
            <a:r>
              <a:rPr lang="en-US" dirty="0"/>
              <a:t>:</a:t>
            </a:r>
            <a:r>
              <a:rPr lang="en-US" b="1" dirty="0">
                <a:solidFill>
                  <a:schemeClr val="tx2">
                    <a:lumMod val="50000"/>
                  </a:schemeClr>
                </a:solidFill>
                <a:latin typeface="Garamond" pitchFamily="18" charset="0"/>
              </a:rPr>
              <a:t>	B. DEPAKAR,</a:t>
            </a:r>
          </a:p>
          <a:p>
            <a:pPr>
              <a:lnSpc>
                <a:spcPct val="150000"/>
              </a:lnSpc>
            </a:pPr>
            <a:r>
              <a:rPr lang="en-US" b="1" dirty="0">
                <a:solidFill>
                  <a:schemeClr val="tx2">
                    <a:lumMod val="50000"/>
                  </a:schemeClr>
                </a:solidFill>
                <a:latin typeface="Garamond" pitchFamily="18" charset="0"/>
              </a:rPr>
              <a:t>			R. SUDHARSON,</a:t>
            </a:r>
          </a:p>
          <a:p>
            <a:pPr>
              <a:lnSpc>
                <a:spcPct val="150000"/>
              </a:lnSpc>
            </a:pPr>
            <a:r>
              <a:rPr lang="en-US" b="1" dirty="0">
                <a:solidFill>
                  <a:schemeClr val="tx2">
                    <a:lumMod val="50000"/>
                  </a:schemeClr>
                </a:solidFill>
                <a:latin typeface="Garamond" pitchFamily="18" charset="0"/>
              </a:rPr>
              <a:t>			M. VIGNESH</a:t>
            </a:r>
          </a:p>
          <a:p>
            <a:pPr>
              <a:lnSpc>
                <a:spcPct val="150000"/>
              </a:lnSpc>
            </a:pPr>
            <a:r>
              <a:rPr lang="en-US" b="1" dirty="0">
                <a:solidFill>
                  <a:schemeClr val="tx2">
                    <a:lumMod val="50000"/>
                  </a:schemeClr>
                </a:solidFill>
                <a:latin typeface="Garamond" pitchFamily="18" charset="0"/>
              </a:rPr>
              <a:t>			</a:t>
            </a:r>
          </a:p>
          <a:p>
            <a:pPr>
              <a:lnSpc>
                <a:spcPct val="150000"/>
              </a:lnSpc>
            </a:pPr>
            <a:r>
              <a:rPr lang="en-US" b="1" dirty="0">
                <a:latin typeface="Imprint MT Shadow" pitchFamily="82" charset="0"/>
              </a:rPr>
              <a:t>ROLL NUMBER    </a:t>
            </a:r>
            <a:r>
              <a:rPr lang="en-US" dirty="0"/>
              <a:t>:	</a:t>
            </a:r>
            <a:r>
              <a:rPr lang="en-US" dirty="0">
                <a:ln>
                  <a:solidFill>
                    <a:schemeClr val="tx2">
                      <a:lumMod val="75000"/>
                    </a:schemeClr>
                  </a:solidFill>
                </a:ln>
                <a:latin typeface="Garamond" pitchFamily="18" charset="0"/>
              </a:rPr>
              <a:t>732420104002</a:t>
            </a:r>
          </a:p>
          <a:p>
            <a:pPr>
              <a:lnSpc>
                <a:spcPct val="150000"/>
              </a:lnSpc>
            </a:pPr>
            <a:r>
              <a:rPr lang="en-US" dirty="0">
                <a:ln>
                  <a:solidFill>
                    <a:schemeClr val="tx2">
                      <a:lumMod val="75000"/>
                    </a:schemeClr>
                  </a:solidFill>
                </a:ln>
                <a:latin typeface="Garamond" pitchFamily="18" charset="0"/>
              </a:rPr>
              <a:t>                                    	732420104009</a:t>
            </a:r>
          </a:p>
          <a:p>
            <a:pPr>
              <a:lnSpc>
                <a:spcPct val="150000"/>
              </a:lnSpc>
            </a:pPr>
            <a:r>
              <a:rPr lang="en-US" dirty="0">
                <a:ln>
                  <a:solidFill>
                    <a:schemeClr val="tx2">
                      <a:lumMod val="75000"/>
                    </a:schemeClr>
                  </a:solidFill>
                </a:ln>
                <a:latin typeface="Garamond" pitchFamily="18" charset="0"/>
              </a:rPr>
              <a:t>                                    	732420104010</a:t>
            </a:r>
          </a:p>
          <a:p>
            <a:endParaRPr lang="en-US" dirty="0">
              <a:ln>
                <a:solidFill>
                  <a:schemeClr val="tx2">
                    <a:lumMod val="75000"/>
                  </a:schemeClr>
                </a:solidFill>
              </a:ln>
              <a:latin typeface="Garamond" pitchFamily="18" charset="0"/>
            </a:endParaRPr>
          </a:p>
          <a:p>
            <a:r>
              <a:rPr lang="en-US" b="1" dirty="0">
                <a:latin typeface="Imprint MT Shadow" pitchFamily="82" charset="0"/>
              </a:rPr>
              <a:t>GUIDE NAME       </a:t>
            </a:r>
            <a:r>
              <a:rPr lang="en-US" dirty="0"/>
              <a:t>: 	</a:t>
            </a:r>
            <a:r>
              <a:rPr lang="en-US" b="1" dirty="0">
                <a:latin typeface="Garamond" panose="02020404030301010803" pitchFamily="18" charset="0"/>
              </a:rPr>
              <a:t>Mrs. P. M. MANOCHITRA ME</a:t>
            </a:r>
          </a:p>
          <a:p>
            <a:endParaRPr lang="en-US" dirty="0"/>
          </a:p>
        </p:txBody>
      </p:sp>
    </p:spTree>
    <p:extLst>
      <p:ext uri="{BB962C8B-B14F-4D97-AF65-F5344CB8AC3E}">
        <p14:creationId xmlns:p14="http://schemas.microsoft.com/office/powerpoint/2010/main" val="2320910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C5BDA-A6B8-7BB2-0CB6-CB6567AEA5A7}"/>
              </a:ext>
            </a:extLst>
          </p:cNvPr>
          <p:cNvSpPr>
            <a:spLocks noGrp="1"/>
          </p:cNvSpPr>
          <p:nvPr>
            <p:ph type="title"/>
          </p:nvPr>
        </p:nvSpPr>
        <p:spPr>
          <a:xfrm>
            <a:off x="1371600" y="245142"/>
            <a:ext cx="7315200" cy="1143000"/>
          </a:xfrm>
        </p:spPr>
        <p:txBody>
          <a:bodyPr>
            <a:normAutofit/>
          </a:bodyPr>
          <a:lstStyle/>
          <a:p>
            <a:r>
              <a:rPr lang="en-US" sz="2400" b="1" i="0" u="sng" dirty="0">
                <a:effectLst>
                  <a:outerShdw blurRad="38100" dist="38100" dir="2700000" algn="tl">
                    <a:srgbClr val="000000">
                      <a:alpha val="43137"/>
                    </a:srgbClr>
                  </a:outerShdw>
                </a:effectLst>
                <a:latin typeface="Garamond" panose="02020404030301010803" pitchFamily="18" charset="0"/>
              </a:rPr>
              <a:t>CONCLUSION</a:t>
            </a:r>
            <a:endParaRPr lang="en-IN" sz="2400" b="1" u="sng" dirty="0">
              <a:effectLst>
                <a:outerShdw blurRad="38100" dist="38100" dir="2700000" algn="tl">
                  <a:srgbClr val="000000">
                    <a:alpha val="43137"/>
                  </a:srgbClr>
                </a:outerShdw>
              </a:effectLst>
              <a:latin typeface="Garamond" panose="02020404030301010803" pitchFamily="18" charset="0"/>
            </a:endParaRPr>
          </a:p>
        </p:txBody>
      </p:sp>
      <p:sp>
        <p:nvSpPr>
          <p:cNvPr id="3" name="Content Placeholder 2">
            <a:extLst>
              <a:ext uri="{FF2B5EF4-FFF2-40B4-BE49-F238E27FC236}">
                <a16:creationId xmlns:a16="http://schemas.microsoft.com/office/drawing/2014/main" id="{BD41FB80-FF5F-2A55-7048-A26A5C89D83B}"/>
              </a:ext>
            </a:extLst>
          </p:cNvPr>
          <p:cNvSpPr>
            <a:spLocks noGrp="1"/>
          </p:cNvSpPr>
          <p:nvPr>
            <p:ph idx="1"/>
          </p:nvPr>
        </p:nvSpPr>
        <p:spPr>
          <a:xfrm>
            <a:off x="1371600" y="1600200"/>
            <a:ext cx="7315200" cy="4525963"/>
          </a:xfrm>
        </p:spPr>
        <p:txBody>
          <a:bodyPr>
            <a:normAutofit/>
          </a:bodyPr>
          <a:lstStyle/>
          <a:p>
            <a:pPr marL="0" indent="0">
              <a:lnSpc>
                <a:spcPct val="150000"/>
              </a:lnSpc>
              <a:buNone/>
            </a:pPr>
            <a:r>
              <a:rPr lang="en-US" sz="1800" dirty="0">
                <a:latin typeface="Cambria Math" panose="02040503050406030204" pitchFamily="18" charset="0"/>
                <a:ea typeface="Cambria Math" panose="02040503050406030204" pitchFamily="18" charset="0"/>
              </a:rPr>
              <a:t>	T</a:t>
            </a:r>
            <a:r>
              <a:rPr lang="en-US" sz="1800" b="0" i="0" dirty="0">
                <a:effectLst/>
                <a:latin typeface="Cambria Math" panose="02040503050406030204" pitchFamily="18" charset="0"/>
                <a:ea typeface="Cambria Math" panose="02040503050406030204" pitchFamily="18" charset="0"/>
              </a:rPr>
              <a:t>he project </a:t>
            </a:r>
            <a:r>
              <a:rPr lang="en-US" sz="1800" b="1" kern="100" dirty="0">
                <a:effectLst/>
                <a:latin typeface="Cambria Math" panose="02040503050406030204" pitchFamily="18" charset="0"/>
                <a:ea typeface="Cambria Math" panose="02040503050406030204" pitchFamily="18" charset="0"/>
                <a:cs typeface="Times New Roman" panose="02020603050405020304" pitchFamily="18" charset="0"/>
              </a:rPr>
              <a:t>BUILDING A SECURE AND SCALABLE URL SHORTENER WITH FLASK AND SQLALCHEMY</a:t>
            </a:r>
            <a:r>
              <a:rPr lang="en-US" sz="1800" b="0" i="0" dirty="0">
                <a:effectLst/>
                <a:latin typeface="Cambria Math" panose="02040503050406030204" pitchFamily="18" charset="0"/>
                <a:ea typeface="Cambria Math" panose="02040503050406030204" pitchFamily="18" charset="0"/>
              </a:rPr>
              <a:t> aims to simplify URL sharing, enhance user experience, and overcome the limitations of existing systems. We are excited to present our innovative solution and demonstrate how it can streamline the way we share and access online content. Thank you for joining us on this journey, and we look forward to showcasing the capabilities of our URL Shortener!</a:t>
            </a:r>
            <a:endParaRPr lang="en-IN" sz="18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CB66573A-3E93-990F-21F7-D164736EF4F9}"/>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D9505A4C-20A6-508C-A195-FE791F397D2C}"/>
              </a:ext>
            </a:extLst>
          </p:cNvPr>
          <p:cNvPicPr>
            <a:picLocks noChangeAspect="1"/>
          </p:cNvPicPr>
          <p:nvPr/>
        </p:nvPicPr>
        <p:blipFill>
          <a:blip r:embed="rId2"/>
          <a:stretch>
            <a:fillRect/>
          </a:stretch>
        </p:blipFill>
        <p:spPr>
          <a:xfrm rot="16200000">
            <a:off x="-1752600" y="3886205"/>
            <a:ext cx="4648200" cy="990601"/>
          </a:xfrm>
          <a:prstGeom prst="rect">
            <a:avLst/>
          </a:prstGeom>
        </p:spPr>
      </p:pic>
    </p:spTree>
    <p:extLst>
      <p:ext uri="{BB962C8B-B14F-4D97-AF65-F5344CB8AC3E}">
        <p14:creationId xmlns:p14="http://schemas.microsoft.com/office/powerpoint/2010/main" val="175252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lask Web Development, 2nd Edition">
            <a:extLst>
              <a:ext uri="{FF2B5EF4-FFF2-40B4-BE49-F238E27FC236}">
                <a16:creationId xmlns:a16="http://schemas.microsoft.com/office/drawing/2014/main" id="{483568FC-EB8E-8101-01CE-0C52D87F7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6600" y="3409900"/>
            <a:ext cx="1371600" cy="1800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EEF99DA-5370-BB3B-11F7-9CEC87BCB8D4}"/>
              </a:ext>
            </a:extLst>
          </p:cNvPr>
          <p:cNvSpPr>
            <a:spLocks noGrp="1"/>
          </p:cNvSpPr>
          <p:nvPr>
            <p:ph type="title"/>
          </p:nvPr>
        </p:nvSpPr>
        <p:spPr>
          <a:xfrm>
            <a:off x="1447800" y="215645"/>
            <a:ext cx="7239000" cy="1143000"/>
          </a:xfrm>
        </p:spPr>
        <p:txBody>
          <a:bodyPr>
            <a:normAutofit/>
          </a:bodyPr>
          <a:lstStyle/>
          <a:p>
            <a:r>
              <a:rPr lang="en-IN" sz="2400" b="1" u="sng" dirty="0">
                <a:effectLst>
                  <a:outerShdw blurRad="38100" dist="38100" dir="2700000" algn="tl">
                    <a:srgbClr val="000000">
                      <a:alpha val="43137"/>
                    </a:srgbClr>
                  </a:outerShdw>
                </a:effectLst>
                <a:latin typeface="Garamond" panose="02020404030301010803" pitchFamily="18" charset="0"/>
              </a:rPr>
              <a:t>REFERENCE</a:t>
            </a:r>
          </a:p>
        </p:txBody>
      </p:sp>
      <p:sp>
        <p:nvSpPr>
          <p:cNvPr id="3" name="Content Placeholder 2">
            <a:extLst>
              <a:ext uri="{FF2B5EF4-FFF2-40B4-BE49-F238E27FC236}">
                <a16:creationId xmlns:a16="http://schemas.microsoft.com/office/drawing/2014/main" id="{3A8A350B-AF3B-AC0C-1FC3-3F528C181626}"/>
              </a:ext>
            </a:extLst>
          </p:cNvPr>
          <p:cNvSpPr>
            <a:spLocks noGrp="1"/>
          </p:cNvSpPr>
          <p:nvPr>
            <p:ph idx="1"/>
          </p:nvPr>
        </p:nvSpPr>
        <p:spPr>
          <a:xfrm>
            <a:off x="1457632" y="1705897"/>
            <a:ext cx="7239000" cy="4525963"/>
          </a:xfrm>
        </p:spPr>
        <p:txBody>
          <a:bodyPr>
            <a:noAutofit/>
          </a:bodyPr>
          <a:lstStyle/>
          <a:p>
            <a:pPr>
              <a:lnSpc>
                <a:spcPct val="107000"/>
              </a:lnSpc>
              <a:spcBef>
                <a:spcPts val="200"/>
              </a:spcBef>
            </a:pPr>
            <a:r>
              <a:rPr lang="en-IN" sz="1800" kern="100" dirty="0">
                <a:solidFill>
                  <a:srgbClr val="3D3B49"/>
                </a:solidFill>
                <a:effectLst/>
                <a:latin typeface="Cambria Math" panose="02040503050406030204" pitchFamily="18" charset="0"/>
                <a:ea typeface="Cambria Math" panose="02040503050406030204" pitchFamily="18" charset="0"/>
                <a:cs typeface="Times New Roman" panose="02020603050405020304" pitchFamily="18" charset="0"/>
              </a:rPr>
              <a:t>Flask Web Development, 2nd Edition, By </a:t>
            </a:r>
            <a:r>
              <a:rPr lang="en-IN" sz="1800" u="sng" kern="100" dirty="0">
                <a:solidFill>
                  <a:srgbClr val="2F5496"/>
                </a:solidFill>
                <a:effectLst/>
                <a:latin typeface="Cambria Math" panose="02040503050406030204" pitchFamily="18" charset="0"/>
                <a:ea typeface="Cambria Math" panose="02040503050406030204" pitchFamily="18" charset="0"/>
                <a:cs typeface="Times New Roman" panose="02020603050405020304" pitchFamily="18" charset="0"/>
                <a:hlinkClick r:id="rId3"/>
              </a:rPr>
              <a:t>Miguel Grinberg</a:t>
            </a:r>
            <a:r>
              <a:rPr lang="en-IN" sz="1800" kern="100" dirty="0">
                <a:solidFill>
                  <a:srgbClr val="3D3B49"/>
                </a:solidFill>
                <a:effectLst/>
                <a:latin typeface="Cambria Math" panose="02040503050406030204" pitchFamily="18" charset="0"/>
                <a:ea typeface="Cambria Math" panose="02040503050406030204" pitchFamily="18" charset="0"/>
                <a:cs typeface="Times New Roman" panose="02020603050405020304" pitchFamily="18" charset="0"/>
              </a:rPr>
              <a:t> Sept 2020 </a:t>
            </a:r>
            <a:endParaRPr lang="en-IN" sz="1800" kern="100" dirty="0">
              <a:solidFill>
                <a:srgbClr val="2F5496"/>
              </a:solidFill>
              <a:effectLst/>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200"/>
              </a:spcBef>
            </a:pPr>
            <a:r>
              <a:rPr lang="en-IN" sz="1800" kern="100" dirty="0">
                <a:solidFill>
                  <a:srgbClr val="3D3B49"/>
                </a:solidFill>
                <a:effectLst/>
                <a:latin typeface="Cambria Math" panose="02040503050406030204" pitchFamily="18" charset="0"/>
                <a:ea typeface="Cambria Math" panose="02040503050406030204" pitchFamily="18" charset="0"/>
                <a:cs typeface="Times New Roman" panose="02020603050405020304" pitchFamily="18" charset="0"/>
              </a:rPr>
              <a:t>Building REST APIs with Flask: Create Python Web Services with MySQL, By </a:t>
            </a:r>
            <a:r>
              <a:rPr lang="en-IN" sz="1800" u="sng" kern="100" dirty="0">
                <a:solidFill>
                  <a:srgbClr val="2F5496"/>
                </a:solidFill>
                <a:effectLst/>
                <a:latin typeface="Cambria Math" panose="02040503050406030204" pitchFamily="18" charset="0"/>
                <a:ea typeface="Cambria Math" panose="02040503050406030204" pitchFamily="18" charset="0"/>
                <a:cs typeface="Times New Roman" panose="02020603050405020304" pitchFamily="18" charset="0"/>
                <a:hlinkClick r:id="rId4"/>
              </a:rPr>
              <a:t>Kunal </a:t>
            </a:r>
            <a:r>
              <a:rPr lang="en-IN" sz="1800" u="sng" kern="100" dirty="0" err="1">
                <a:solidFill>
                  <a:srgbClr val="2F5496"/>
                </a:solidFill>
                <a:effectLst/>
                <a:latin typeface="Cambria Math" panose="02040503050406030204" pitchFamily="18" charset="0"/>
                <a:ea typeface="Cambria Math" panose="02040503050406030204" pitchFamily="18" charset="0"/>
                <a:cs typeface="Times New Roman" panose="02020603050405020304" pitchFamily="18" charset="0"/>
                <a:hlinkClick r:id="rId4"/>
              </a:rPr>
              <a:t>Relan</a:t>
            </a:r>
            <a:r>
              <a:rPr lang="en-IN" sz="1800" kern="100" dirty="0">
                <a:solidFill>
                  <a:srgbClr val="3D3B49"/>
                </a:solidFill>
                <a:effectLst/>
                <a:latin typeface="Cambria Math" panose="02040503050406030204" pitchFamily="18" charset="0"/>
                <a:ea typeface="Cambria Math" panose="02040503050406030204" pitchFamily="18" charset="0"/>
                <a:cs typeface="Times New Roman" panose="02020603050405020304" pitchFamily="18" charset="0"/>
              </a:rPr>
              <a:t> July 2022</a:t>
            </a:r>
            <a:endParaRPr lang="en-IN" sz="1800" kern="100" dirty="0">
              <a:solidFill>
                <a:srgbClr val="2F5496"/>
              </a:solidFill>
              <a:effectLst/>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200"/>
              </a:spcBef>
            </a:pPr>
            <a:r>
              <a:rPr lang="en-IN" sz="1800" kern="100" dirty="0">
                <a:solidFill>
                  <a:srgbClr val="3D3B49"/>
                </a:solidFill>
                <a:effectLst/>
                <a:latin typeface="Cambria Math" panose="02040503050406030204" pitchFamily="18" charset="0"/>
                <a:ea typeface="Cambria Math" panose="02040503050406030204" pitchFamily="18" charset="0"/>
                <a:cs typeface="Times New Roman" panose="02020603050405020304" pitchFamily="18" charset="0"/>
              </a:rPr>
              <a:t>HTML &amp; CSS: Design and Build Websites, By </a:t>
            </a:r>
            <a:r>
              <a:rPr lang="en-IN" sz="1800" u="sng" kern="100" dirty="0">
                <a:solidFill>
                  <a:srgbClr val="2F5496"/>
                </a:solidFill>
                <a:effectLst/>
                <a:latin typeface="Cambria Math" panose="02040503050406030204" pitchFamily="18" charset="0"/>
                <a:ea typeface="Cambria Math" panose="02040503050406030204" pitchFamily="18" charset="0"/>
                <a:cs typeface="Times New Roman" panose="02020603050405020304" pitchFamily="18" charset="0"/>
                <a:hlinkClick r:id="rId5"/>
              </a:rPr>
              <a:t>Jon Duckett</a:t>
            </a:r>
            <a:r>
              <a:rPr lang="en-IN" sz="1800" kern="100" dirty="0">
                <a:solidFill>
                  <a:srgbClr val="3D3B49"/>
                </a:solidFill>
                <a:effectLst/>
                <a:latin typeface="Cambria Math" panose="02040503050406030204" pitchFamily="18" charset="0"/>
                <a:ea typeface="Cambria Math" panose="02040503050406030204" pitchFamily="18" charset="0"/>
                <a:cs typeface="Times New Roman" panose="02020603050405020304" pitchFamily="18" charset="0"/>
              </a:rPr>
              <a:t> Nov 2019</a:t>
            </a:r>
            <a:endParaRPr lang="en-IN" sz="1800" kern="100" dirty="0">
              <a:solidFill>
                <a:srgbClr val="2F5496"/>
              </a:solidFill>
              <a:effectLst/>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200"/>
              </a:spcBef>
            </a:pPr>
            <a:r>
              <a:rPr lang="en-IN" sz="1800" u="none" strike="noStrike" kern="100" spc="5" dirty="0">
                <a:solidFill>
                  <a:srgbClr val="302F2A"/>
                </a:solidFill>
                <a:effectLst/>
                <a:latin typeface="Cambria Math" panose="02040503050406030204" pitchFamily="18" charset="0"/>
                <a:ea typeface="Cambria Math" panose="02040503050406030204" pitchFamily="18" charset="0"/>
                <a:cs typeface="Times New Roman" panose="02020603050405020304" pitchFamily="18" charset="0"/>
                <a:hlinkClick r:id="rId6"/>
              </a:rPr>
              <a:t>Learn Enough Python to be Dangerous: A Tutorial Introduction to Programming with Python</a:t>
            </a:r>
            <a:endParaRPr lang="en-IN" sz="1800" kern="100" dirty="0">
              <a:solidFill>
                <a:srgbClr val="1F3763"/>
              </a:solidFill>
              <a:effectLst/>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800"/>
              </a:spcAft>
            </a:pPr>
            <a:r>
              <a:rPr lang="en-IN" sz="1800" kern="100" spc="5" dirty="0">
                <a:solidFill>
                  <a:srgbClr val="302F2A"/>
                </a:solidFill>
                <a:effectLst/>
                <a:latin typeface="Cambria Math" panose="02040503050406030204" pitchFamily="18" charset="0"/>
                <a:ea typeface="Cambria Math" panose="02040503050406030204" pitchFamily="18" charset="0"/>
                <a:cs typeface="Times New Roman" panose="02020603050405020304" pitchFamily="18" charset="0"/>
              </a:rPr>
              <a:t>By </a:t>
            </a:r>
            <a:r>
              <a:rPr lang="en-IN" sz="1800" u="sng" kern="100" spc="5" dirty="0" err="1">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hlinkClick r:id="rId7"/>
              </a:rPr>
              <a:t>Author:Michael</a:t>
            </a:r>
            <a:r>
              <a:rPr lang="en-IN" sz="1800" u="sng" kern="100" spc="5" dirty="0">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hlinkClick r:id="rId7"/>
              </a:rPr>
              <a:t> </a:t>
            </a:r>
            <a:r>
              <a:rPr lang="en-IN" sz="1800" u="sng" kern="100" spc="5" dirty="0" err="1">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hlinkClick r:id="rId7"/>
              </a:rPr>
              <a:t>Hartl</a:t>
            </a:r>
            <a:r>
              <a:rPr lang="en-IN" sz="1800" kern="100" spc="5" dirty="0">
                <a:solidFill>
                  <a:srgbClr val="302F2A"/>
                </a:solidFill>
                <a:effectLst/>
                <a:latin typeface="Cambria Math" panose="02040503050406030204" pitchFamily="18" charset="0"/>
                <a:ea typeface="Cambria Math" panose="02040503050406030204" pitchFamily="18" charset="0"/>
                <a:cs typeface="Times New Roman" panose="02020603050405020304" pitchFamily="18" charset="0"/>
              </a:rPr>
              <a:t>, </a:t>
            </a:r>
            <a:r>
              <a:rPr lang="en-IN" sz="1800" u="sng" kern="100" spc="5" dirty="0" err="1">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hlinkClick r:id="rId8"/>
              </a:rPr>
              <a:t>Publisher:Addison-Wesley</a:t>
            </a:r>
            <a:r>
              <a:rPr lang="en-IN" sz="1800" u="sng" kern="100" spc="5" dirty="0">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hlinkClick r:id="rId8"/>
              </a:rPr>
              <a:t> Professional</a:t>
            </a:r>
            <a:r>
              <a:rPr lang="en-IN" sz="1800" kern="100" spc="5" dirty="0">
                <a:solidFill>
                  <a:srgbClr val="302F2A"/>
                </a:solidFill>
                <a:effectLst/>
                <a:latin typeface="Cambria Math" panose="02040503050406030204" pitchFamily="18" charset="0"/>
                <a:ea typeface="Cambria Math" panose="02040503050406030204" pitchFamily="18" charset="0"/>
                <a:cs typeface="Times New Roman" panose="02020603050405020304" pitchFamily="18" charset="0"/>
              </a:rPr>
              <a:t> • March 2023</a:t>
            </a:r>
            <a:endParaRPr lang="en-IN"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200"/>
              </a:spcBef>
            </a:pPr>
            <a:r>
              <a:rPr lang="en-IN" sz="1800" u="none" strike="noStrike" kern="100" spc="5" dirty="0">
                <a:solidFill>
                  <a:srgbClr val="302F2A"/>
                </a:solidFill>
                <a:effectLst/>
                <a:latin typeface="Cambria Math" panose="02040503050406030204" pitchFamily="18" charset="0"/>
                <a:ea typeface="Cambria Math" panose="02040503050406030204" pitchFamily="18" charset="0"/>
                <a:cs typeface="Times New Roman" panose="02020603050405020304" pitchFamily="18" charset="0"/>
                <a:hlinkClick r:id="rId9"/>
              </a:rPr>
              <a:t>Learn Enough HTML, CSS and Layout to Be Dangerous: An Introduction to Modern Website Creation and Templating Systems</a:t>
            </a:r>
            <a:r>
              <a:rPr lang="en-IN" sz="1800" kern="100" dirty="0">
                <a:solidFill>
                  <a:srgbClr val="1F3763"/>
                </a:solidFill>
                <a:effectLst/>
                <a:latin typeface="Cambria Math" panose="02040503050406030204" pitchFamily="18" charset="0"/>
                <a:ea typeface="Cambria Math" panose="02040503050406030204" pitchFamily="18" charset="0"/>
                <a:cs typeface="Times New Roman" panose="02020603050405020304" pitchFamily="18" charset="0"/>
              </a:rPr>
              <a:t> </a:t>
            </a:r>
            <a:r>
              <a:rPr lang="en-IN" sz="1800" kern="100" spc="5" dirty="0">
                <a:solidFill>
                  <a:srgbClr val="302F2A"/>
                </a:solidFill>
                <a:effectLst/>
                <a:latin typeface="Cambria Math" panose="02040503050406030204" pitchFamily="18" charset="0"/>
                <a:ea typeface="Cambria Math" panose="02040503050406030204" pitchFamily="18" charset="0"/>
                <a:cs typeface="Times New Roman" panose="02020603050405020304" pitchFamily="18" charset="0"/>
              </a:rPr>
              <a:t>By </a:t>
            </a:r>
            <a:r>
              <a:rPr lang="en-IN" sz="1800" u="sng" kern="100" spc="5" dirty="0" err="1">
                <a:solidFill>
                  <a:srgbClr val="1F3763"/>
                </a:solidFill>
                <a:effectLst/>
                <a:latin typeface="Cambria Math" panose="02040503050406030204" pitchFamily="18" charset="0"/>
                <a:ea typeface="Cambria Math" panose="02040503050406030204" pitchFamily="18" charset="0"/>
                <a:cs typeface="Times New Roman" panose="02020603050405020304" pitchFamily="18" charset="0"/>
                <a:hlinkClick r:id="rId7"/>
              </a:rPr>
              <a:t>Author:Michael</a:t>
            </a:r>
            <a:r>
              <a:rPr lang="en-IN" sz="1800" u="sng" kern="100" spc="5" dirty="0">
                <a:solidFill>
                  <a:srgbClr val="1F3763"/>
                </a:solidFill>
                <a:effectLst/>
                <a:latin typeface="Cambria Math" panose="02040503050406030204" pitchFamily="18" charset="0"/>
                <a:ea typeface="Cambria Math" panose="02040503050406030204" pitchFamily="18" charset="0"/>
                <a:cs typeface="Times New Roman" panose="02020603050405020304" pitchFamily="18" charset="0"/>
                <a:hlinkClick r:id="rId7"/>
              </a:rPr>
              <a:t> </a:t>
            </a:r>
            <a:r>
              <a:rPr lang="en-IN" sz="1800" u="sng" kern="100" spc="5" dirty="0" err="1">
                <a:solidFill>
                  <a:srgbClr val="1F3763"/>
                </a:solidFill>
                <a:effectLst/>
                <a:latin typeface="Cambria Math" panose="02040503050406030204" pitchFamily="18" charset="0"/>
                <a:ea typeface="Cambria Math" panose="02040503050406030204" pitchFamily="18" charset="0"/>
                <a:cs typeface="Times New Roman" panose="02020603050405020304" pitchFamily="18" charset="0"/>
                <a:hlinkClick r:id="rId7"/>
              </a:rPr>
              <a:t>Hartl</a:t>
            </a:r>
            <a:r>
              <a:rPr lang="en-IN" sz="1800" kern="100" spc="5" dirty="0">
                <a:solidFill>
                  <a:srgbClr val="302F2A"/>
                </a:solidFill>
                <a:effectLst/>
                <a:latin typeface="Cambria Math" panose="02040503050406030204" pitchFamily="18" charset="0"/>
                <a:ea typeface="Cambria Math" panose="02040503050406030204" pitchFamily="18" charset="0"/>
                <a:cs typeface="Times New Roman" panose="02020603050405020304" pitchFamily="18" charset="0"/>
              </a:rPr>
              <a:t> and </a:t>
            </a:r>
            <a:r>
              <a:rPr lang="en-IN" sz="1800" u="sng" kern="100" spc="5" dirty="0" err="1">
                <a:solidFill>
                  <a:srgbClr val="1F3763"/>
                </a:solidFill>
                <a:effectLst/>
                <a:latin typeface="Cambria Math" panose="02040503050406030204" pitchFamily="18" charset="0"/>
                <a:ea typeface="Cambria Math" panose="02040503050406030204" pitchFamily="18" charset="0"/>
                <a:cs typeface="Times New Roman" panose="02020603050405020304" pitchFamily="18" charset="0"/>
                <a:hlinkClick r:id="rId10"/>
              </a:rPr>
              <a:t>Author:Lee</a:t>
            </a:r>
            <a:r>
              <a:rPr lang="en-IN" sz="1800" u="sng" kern="100" spc="5" dirty="0">
                <a:solidFill>
                  <a:srgbClr val="1F3763"/>
                </a:solidFill>
                <a:effectLst/>
                <a:latin typeface="Cambria Math" panose="02040503050406030204" pitchFamily="18" charset="0"/>
                <a:ea typeface="Cambria Math" panose="02040503050406030204" pitchFamily="18" charset="0"/>
                <a:cs typeface="Times New Roman" panose="02020603050405020304" pitchFamily="18" charset="0"/>
                <a:hlinkClick r:id="rId10"/>
              </a:rPr>
              <a:t> Donahoe</a:t>
            </a:r>
            <a:endParaRPr lang="en-IN" sz="1800" kern="100" dirty="0">
              <a:solidFill>
                <a:srgbClr val="1F3763"/>
              </a:solidFill>
              <a:effectLst/>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800"/>
              </a:spcAft>
            </a:pPr>
            <a:r>
              <a:rPr lang="en-IN" sz="1800" u="sng" kern="100" spc="5" dirty="0" err="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hlinkClick r:id="rId8"/>
              </a:rPr>
              <a:t>Publisher:Addison-Wesley</a:t>
            </a:r>
            <a:r>
              <a:rPr lang="en-IN" sz="1800" u="sng" kern="100" spc="5"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hlinkClick r:id="rId8"/>
              </a:rPr>
              <a:t> Professional</a:t>
            </a:r>
            <a:r>
              <a:rPr lang="en-IN" sz="1800" kern="100" spc="5" dirty="0">
                <a:solidFill>
                  <a:srgbClr val="302F2A"/>
                </a:solidFill>
                <a:effectLst/>
                <a:latin typeface="Cambria Math" panose="02040503050406030204" pitchFamily="18" charset="0"/>
                <a:ea typeface="Cambria Math" panose="02040503050406030204" pitchFamily="18" charset="0"/>
                <a:cs typeface="Times New Roman" panose="02020603050405020304" pitchFamily="18" charset="0"/>
              </a:rPr>
              <a:t> • August 2022</a:t>
            </a:r>
            <a:endParaRPr lang="en-IN" sz="1800" kern="1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3DFCF25-032D-7E19-7DD4-B3161668A10C}"/>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55A08574-B99D-E545-9513-D556A4D16096}"/>
              </a:ext>
            </a:extLst>
          </p:cNvPr>
          <p:cNvPicPr>
            <a:picLocks noChangeAspect="1"/>
          </p:cNvPicPr>
          <p:nvPr/>
        </p:nvPicPr>
        <p:blipFill>
          <a:blip r:embed="rId11"/>
          <a:stretch>
            <a:fillRect/>
          </a:stretch>
        </p:blipFill>
        <p:spPr>
          <a:xfrm rot="16200000">
            <a:off x="-1752600" y="3886205"/>
            <a:ext cx="4648200" cy="990601"/>
          </a:xfrm>
          <a:prstGeom prst="rect">
            <a:avLst/>
          </a:prstGeom>
        </p:spPr>
      </p:pic>
    </p:spTree>
    <p:extLst>
      <p:ext uri="{BB962C8B-B14F-4D97-AF65-F5344CB8AC3E}">
        <p14:creationId xmlns:p14="http://schemas.microsoft.com/office/powerpoint/2010/main" val="999367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0668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ownload.png"/>
          <p:cNvPicPr>
            <a:picLocks noChangeAspect="1"/>
          </p:cNvPicPr>
          <p:nvPr/>
        </p:nvPicPr>
        <p:blipFill>
          <a:blip r:embed="rId2"/>
          <a:stretch>
            <a:fillRect/>
          </a:stretch>
        </p:blipFill>
        <p:spPr>
          <a:xfrm rot="16200000">
            <a:off x="-1790700" y="4038599"/>
            <a:ext cx="4648200" cy="990601"/>
          </a:xfrm>
          <a:prstGeom prst="rect">
            <a:avLst/>
          </a:prstGeom>
        </p:spPr>
      </p:pic>
      <p:sp>
        <p:nvSpPr>
          <p:cNvPr id="6" name="Rectangle 5">
            <a:extLst>
              <a:ext uri="{FF2B5EF4-FFF2-40B4-BE49-F238E27FC236}">
                <a16:creationId xmlns:a16="http://schemas.microsoft.com/office/drawing/2014/main" id="{FF462A6E-7871-0AEA-A3BD-105C3C0F0D44}"/>
              </a:ext>
            </a:extLst>
          </p:cNvPr>
          <p:cNvSpPr/>
          <p:nvPr/>
        </p:nvSpPr>
        <p:spPr>
          <a:xfrm>
            <a:off x="2243682" y="2967335"/>
            <a:ext cx="4644348"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0800000">
                    <a:prstClr val="black">
                      <a:alpha val="50000"/>
                    </a:prstClr>
                  </a:innerShdw>
                  <a:reflection blurRad="6350" stA="53000" endA="300" endPos="35500" dir="5400000" sy="-90000" algn="bl" rotWithShape="0"/>
                </a:effectLst>
              </a:rPr>
              <a:t>THANK YOU </a:t>
            </a:r>
            <a:r>
              <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0800000">
                    <a:prstClr val="black">
                      <a:alpha val="50000"/>
                    </a:prstClr>
                  </a:innerShdw>
                  <a:reflection blurRad="6350" stA="53000" endA="300" endPos="35500" dir="5400000" sy="-90000" algn="bl" rotWithShape="0"/>
                </a:effectLst>
              </a:rPr>
              <a: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0800000">
                  <a:prstClr val="black">
                    <a:alpha val="50000"/>
                  </a:prstClr>
                </a:innerShdw>
                <a:reflection blurRad="6350" stA="53000" endA="300" endPos="35500" dir="5400000" sy="-90000" algn="bl" rotWithShape="0"/>
              </a:effectLst>
            </a:endParaRPr>
          </a:p>
        </p:txBody>
      </p:sp>
    </p:spTree>
    <p:extLst>
      <p:ext uri="{BB962C8B-B14F-4D97-AF65-F5344CB8AC3E}">
        <p14:creationId xmlns:p14="http://schemas.microsoft.com/office/powerpoint/2010/main" val="57762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6A80C9-65C6-5B71-50AC-CBEE496705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4724400"/>
            <a:ext cx="2209800" cy="1411077"/>
          </a:xfrm>
          <a:prstGeom prst="rect">
            <a:avLst/>
          </a:prstGeom>
        </p:spPr>
      </p:pic>
      <p:sp>
        <p:nvSpPr>
          <p:cNvPr id="2" name="Rectangle 1">
            <a:extLst>
              <a:ext uri="{FF2B5EF4-FFF2-40B4-BE49-F238E27FC236}">
                <a16:creationId xmlns:a16="http://schemas.microsoft.com/office/drawing/2014/main" id="{F90E4035-2B06-D09D-34A7-73E47D88C3A8}"/>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ownload.png">
            <a:extLst>
              <a:ext uri="{FF2B5EF4-FFF2-40B4-BE49-F238E27FC236}">
                <a16:creationId xmlns:a16="http://schemas.microsoft.com/office/drawing/2014/main" id="{F80C946F-5D87-52FA-03EF-0DBAF200405E}"/>
              </a:ext>
            </a:extLst>
          </p:cNvPr>
          <p:cNvPicPr>
            <a:picLocks noChangeAspect="1"/>
          </p:cNvPicPr>
          <p:nvPr/>
        </p:nvPicPr>
        <p:blipFill>
          <a:blip r:embed="rId3"/>
          <a:stretch>
            <a:fillRect/>
          </a:stretch>
        </p:blipFill>
        <p:spPr>
          <a:xfrm rot="16200000">
            <a:off x="-1752600" y="3962402"/>
            <a:ext cx="4648200" cy="990601"/>
          </a:xfrm>
          <a:prstGeom prst="rect">
            <a:avLst/>
          </a:prstGeom>
        </p:spPr>
      </p:pic>
      <p:sp>
        <p:nvSpPr>
          <p:cNvPr id="4" name="Title 3">
            <a:extLst>
              <a:ext uri="{FF2B5EF4-FFF2-40B4-BE49-F238E27FC236}">
                <a16:creationId xmlns:a16="http://schemas.microsoft.com/office/drawing/2014/main" id="{F96A2F4E-33B7-27B2-4704-7833D3FF5055}"/>
              </a:ext>
            </a:extLst>
          </p:cNvPr>
          <p:cNvSpPr>
            <a:spLocks noGrp="1"/>
          </p:cNvSpPr>
          <p:nvPr>
            <p:ph type="title"/>
          </p:nvPr>
        </p:nvSpPr>
        <p:spPr>
          <a:xfrm>
            <a:off x="1295400" y="274638"/>
            <a:ext cx="7391400" cy="1143000"/>
          </a:xfrm>
        </p:spPr>
        <p:txBody>
          <a:bodyPr>
            <a:normAutofit/>
          </a:bodyPr>
          <a:lstStyle/>
          <a:p>
            <a:r>
              <a:rPr lang="en-IN" sz="2400" u="sng" dirty="0">
                <a:effectLst>
                  <a:outerShdw blurRad="38100" dist="38100" dir="2700000" algn="tl">
                    <a:srgbClr val="000000">
                      <a:alpha val="43137"/>
                    </a:srgbClr>
                  </a:outerShdw>
                </a:effectLst>
                <a:latin typeface="Modern No. 20" panose="02070704070505020303" pitchFamily="18" charset="0"/>
              </a:rPr>
              <a:t>INTRODUCTION</a:t>
            </a:r>
          </a:p>
        </p:txBody>
      </p:sp>
      <p:sp>
        <p:nvSpPr>
          <p:cNvPr id="5" name="Content Placeholder 4">
            <a:extLst>
              <a:ext uri="{FF2B5EF4-FFF2-40B4-BE49-F238E27FC236}">
                <a16:creationId xmlns:a16="http://schemas.microsoft.com/office/drawing/2014/main" id="{A22BF2E7-A697-B969-272A-99F5E94C380A}"/>
              </a:ext>
            </a:extLst>
          </p:cNvPr>
          <p:cNvSpPr>
            <a:spLocks noGrp="1"/>
          </p:cNvSpPr>
          <p:nvPr>
            <p:ph idx="1"/>
          </p:nvPr>
        </p:nvSpPr>
        <p:spPr>
          <a:xfrm>
            <a:off x="1447799" y="1600200"/>
            <a:ext cx="7086602" cy="4041056"/>
          </a:xfrm>
        </p:spPr>
        <p:txBody>
          <a:bodyPr>
            <a:normAutofit/>
          </a:bodyPr>
          <a:lstStyle/>
          <a:p>
            <a:pPr marL="0" indent="0">
              <a:lnSpc>
                <a:spcPct val="150000"/>
              </a:lnSpc>
              <a:buNone/>
            </a:pPr>
            <a:r>
              <a:rPr lang="en-US" sz="1800" dirty="0"/>
              <a:t>	</a:t>
            </a:r>
            <a:r>
              <a:rPr lang="en-US" sz="1800" dirty="0">
                <a:latin typeface="Cambria Math" panose="02040503050406030204" pitchFamily="18" charset="0"/>
                <a:ea typeface="Cambria Math" panose="02040503050406030204" pitchFamily="18" charset="0"/>
              </a:rPr>
              <a:t>Welcome to the introduction of our exciting project, </a:t>
            </a:r>
            <a:r>
              <a:rPr lang="en-US" sz="1800" b="1" kern="100" dirty="0">
                <a:effectLst/>
                <a:latin typeface="Cambria Math" panose="02040503050406030204" pitchFamily="18" charset="0"/>
                <a:ea typeface="Cambria Math" panose="02040503050406030204" pitchFamily="18" charset="0"/>
                <a:cs typeface="Times New Roman" panose="02020603050405020304" pitchFamily="18" charset="0"/>
              </a:rPr>
              <a:t>BUILDING A SECURE AND SCALABLE URL SHORTENER WITH FLASK AND SQLALCHEMY!.</a:t>
            </a:r>
            <a:r>
              <a:rPr lang="en-US" sz="1800" dirty="0">
                <a:latin typeface="Cambria Math" panose="02040503050406030204" pitchFamily="18" charset="0"/>
                <a:ea typeface="Cambria Math" panose="02040503050406030204" pitchFamily="18" charset="0"/>
              </a:rPr>
              <a:t> </a:t>
            </a:r>
          </a:p>
          <a:p>
            <a:pPr marL="0" indent="0">
              <a:lnSpc>
                <a:spcPct val="150000"/>
              </a:lnSpc>
              <a:buNone/>
            </a:pPr>
            <a:r>
              <a:rPr lang="en-US" sz="1800" dirty="0">
                <a:latin typeface="Cambria Math" panose="02040503050406030204" pitchFamily="18" charset="0"/>
                <a:ea typeface="Cambria Math" panose="02040503050406030204" pitchFamily="18" charset="0"/>
              </a:rPr>
              <a:t>	</a:t>
            </a:r>
          </a:p>
          <a:p>
            <a:pPr marL="0" indent="0">
              <a:lnSpc>
                <a:spcPct val="150000"/>
              </a:lnSpc>
              <a:buNone/>
            </a:pPr>
            <a:r>
              <a:rPr lang="en-US" sz="1800" dirty="0">
                <a:latin typeface="Cambria Math" panose="02040503050406030204" pitchFamily="18" charset="0"/>
                <a:ea typeface="Cambria Math" panose="02040503050406030204" pitchFamily="18" charset="0"/>
              </a:rPr>
              <a:t>	In this era of rapid information exchange and online communication, we often come across long and cumbersome URLs that are difficult to share effectively. Our URL Shortener project aims to provide a simple yet powerful solution to this problem.</a:t>
            </a:r>
          </a:p>
        </p:txBody>
      </p:sp>
    </p:spTree>
    <p:extLst>
      <p:ext uri="{BB962C8B-B14F-4D97-AF65-F5344CB8AC3E}">
        <p14:creationId xmlns:p14="http://schemas.microsoft.com/office/powerpoint/2010/main" val="1794566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04901"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ownload.png"/>
          <p:cNvPicPr>
            <a:picLocks noChangeAspect="1"/>
          </p:cNvPicPr>
          <p:nvPr/>
        </p:nvPicPr>
        <p:blipFill>
          <a:blip r:embed="rId2"/>
          <a:stretch>
            <a:fillRect/>
          </a:stretch>
        </p:blipFill>
        <p:spPr>
          <a:xfrm rot="16200000">
            <a:off x="-1771650" y="4040746"/>
            <a:ext cx="4648200" cy="990601"/>
          </a:xfrm>
          <a:prstGeom prst="rect">
            <a:avLst/>
          </a:prstGeom>
        </p:spPr>
      </p:pic>
      <p:sp>
        <p:nvSpPr>
          <p:cNvPr id="4" name="TextBox 3"/>
          <p:cNvSpPr txBox="1"/>
          <p:nvPr/>
        </p:nvSpPr>
        <p:spPr>
          <a:xfrm>
            <a:off x="3962400" y="210026"/>
            <a:ext cx="4624158" cy="461665"/>
          </a:xfrm>
          <a:prstGeom prst="rect">
            <a:avLst/>
          </a:prstGeom>
          <a:noFill/>
        </p:spPr>
        <p:txBody>
          <a:bodyPr wrap="square" rtlCol="0">
            <a:spAutoFit/>
          </a:bodyPr>
          <a:lstStyle/>
          <a:p>
            <a:r>
              <a:rPr lang="en-US" sz="2400" u="sng" dirty="0">
                <a:effectLst>
                  <a:outerShdw blurRad="38100" dist="38100" dir="2700000" algn="tl">
                    <a:srgbClr val="000000">
                      <a:alpha val="43137"/>
                    </a:srgbClr>
                  </a:outerShdw>
                </a:effectLst>
                <a:latin typeface="Modern No. 20" pitchFamily="18" charset="0"/>
              </a:rPr>
              <a:t>ABSTRACT</a:t>
            </a:r>
          </a:p>
        </p:txBody>
      </p:sp>
      <p:sp>
        <p:nvSpPr>
          <p:cNvPr id="5" name="TextBox 4"/>
          <p:cNvSpPr txBox="1"/>
          <p:nvPr/>
        </p:nvSpPr>
        <p:spPr>
          <a:xfrm>
            <a:off x="1600200" y="671691"/>
            <a:ext cx="6543541" cy="5546327"/>
          </a:xfrm>
          <a:prstGeom prst="rect">
            <a:avLst/>
          </a:prstGeom>
          <a:noFill/>
        </p:spPr>
        <p:txBody>
          <a:bodyPr wrap="square" rtlCol="0">
            <a:spAutoFit/>
          </a:bodyPr>
          <a:lstStyle/>
          <a:p>
            <a:pPr>
              <a:lnSpc>
                <a:spcPct val="200000"/>
              </a:lnSpc>
            </a:pP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The URL Shortener project aims to develop a web-based application that provides users with the ability to shorten long URLs and generate customized, easy-to-share short URLs. This project involves the analysis, design, and implementation of various software modules and components to achieve this functionality.</a:t>
            </a:r>
          </a:p>
          <a:p>
            <a:pPr>
              <a:lnSpc>
                <a:spcPct val="200000"/>
              </a:lnSpc>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200000"/>
              </a:lnSpc>
            </a:pPr>
            <a:r>
              <a:rPr lang="en-US" dirty="0">
                <a:latin typeface="Cambria Math" panose="02040503050406030204" pitchFamily="18" charset="0"/>
                <a:ea typeface="Cambria Math" panose="02040503050406030204" pitchFamily="18" charset="0"/>
                <a:cs typeface="Times New Roman" panose="02020603050405020304" pitchFamily="18" charset="0"/>
              </a:rPr>
              <a:t>	Helps in e</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fficient handling of URL shortening requests, storage and retrieval of URL mappings, and user management.</a:t>
            </a:r>
          </a:p>
          <a:p>
            <a:pPr marL="342900" indent="-342900">
              <a:lnSpc>
                <a:spcPct val="200000"/>
              </a:lnSpc>
              <a:buFont typeface="Wingdings" pitchFamily="2" charset="2"/>
              <a:buChar char="v"/>
            </a:pP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6632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9469D4-9368-2936-0026-3685906BF100}"/>
              </a:ext>
            </a:extLst>
          </p:cNvPr>
          <p:cNvSpPr/>
          <p:nvPr/>
        </p:nvSpPr>
        <p:spPr>
          <a:xfrm>
            <a:off x="0" y="0"/>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ownload.png">
            <a:extLst>
              <a:ext uri="{FF2B5EF4-FFF2-40B4-BE49-F238E27FC236}">
                <a16:creationId xmlns:a16="http://schemas.microsoft.com/office/drawing/2014/main" id="{CE4F7C46-F2C0-166D-D1C8-B49F9E3BB0C6}"/>
              </a:ext>
            </a:extLst>
          </p:cNvPr>
          <p:cNvPicPr>
            <a:picLocks noChangeAspect="1"/>
          </p:cNvPicPr>
          <p:nvPr/>
        </p:nvPicPr>
        <p:blipFill>
          <a:blip r:embed="rId2"/>
          <a:stretch>
            <a:fillRect/>
          </a:stretch>
        </p:blipFill>
        <p:spPr>
          <a:xfrm rot="16200000">
            <a:off x="-1752600" y="3886201"/>
            <a:ext cx="4648200" cy="990601"/>
          </a:xfrm>
          <a:prstGeom prst="rect">
            <a:avLst/>
          </a:prstGeom>
        </p:spPr>
      </p:pic>
      <p:sp>
        <p:nvSpPr>
          <p:cNvPr id="4" name="Title 3">
            <a:extLst>
              <a:ext uri="{FF2B5EF4-FFF2-40B4-BE49-F238E27FC236}">
                <a16:creationId xmlns:a16="http://schemas.microsoft.com/office/drawing/2014/main" id="{319B2B96-6206-2134-51E3-8D722EA5194C}"/>
              </a:ext>
            </a:extLst>
          </p:cNvPr>
          <p:cNvSpPr>
            <a:spLocks noGrp="1"/>
          </p:cNvSpPr>
          <p:nvPr>
            <p:ph type="title"/>
          </p:nvPr>
        </p:nvSpPr>
        <p:spPr>
          <a:xfrm>
            <a:off x="1295400" y="381000"/>
            <a:ext cx="7391400" cy="1007142"/>
          </a:xfrm>
        </p:spPr>
        <p:txBody>
          <a:bodyPr>
            <a:normAutofit/>
          </a:bodyPr>
          <a:lstStyle/>
          <a:p>
            <a:r>
              <a:rPr lang="en-US" sz="2400" b="1" u="sng" dirty="0">
                <a:effectLst>
                  <a:outerShdw blurRad="38100" dist="38100" dir="2700000" algn="tl">
                    <a:srgbClr val="000000">
                      <a:alpha val="43137"/>
                    </a:srgbClr>
                  </a:outerShdw>
                </a:effectLst>
                <a:latin typeface="Georgia" pitchFamily="18" charset="0"/>
              </a:rPr>
              <a:t>ADVANTAGES</a:t>
            </a:r>
            <a:endParaRPr lang="en-IN" sz="2400" dirty="0"/>
          </a:p>
        </p:txBody>
      </p:sp>
      <p:sp>
        <p:nvSpPr>
          <p:cNvPr id="5" name="Content Placeholder 4">
            <a:extLst>
              <a:ext uri="{FF2B5EF4-FFF2-40B4-BE49-F238E27FC236}">
                <a16:creationId xmlns:a16="http://schemas.microsoft.com/office/drawing/2014/main" id="{38925913-CA85-4C7F-D38E-3575865DD43E}"/>
              </a:ext>
            </a:extLst>
          </p:cNvPr>
          <p:cNvSpPr>
            <a:spLocks noGrp="1"/>
          </p:cNvSpPr>
          <p:nvPr>
            <p:ph idx="1"/>
          </p:nvPr>
        </p:nvSpPr>
        <p:spPr>
          <a:xfrm>
            <a:off x="1295400" y="1373394"/>
            <a:ext cx="7391400" cy="4876800"/>
          </a:xfrm>
        </p:spPr>
        <p:txBody>
          <a:bodyPr>
            <a:normAutofit lnSpcReduction="10000"/>
          </a:bodyPr>
          <a:lstStyle/>
          <a:p>
            <a:pPr>
              <a:lnSpc>
                <a:spcPct val="160000"/>
              </a:lnSpc>
            </a:pPr>
            <a:r>
              <a:rPr lang="en-US" sz="1800" dirty="0">
                <a:latin typeface="Cambria Math" panose="02040503050406030204" pitchFamily="18" charset="0"/>
                <a:ea typeface="Cambria Math" panose="02040503050406030204" pitchFamily="18" charset="0"/>
              </a:rPr>
              <a:t> Customization options for personalized URLs</a:t>
            </a:r>
          </a:p>
          <a:p>
            <a:pPr>
              <a:lnSpc>
                <a:spcPct val="160000"/>
              </a:lnSpc>
            </a:pPr>
            <a:r>
              <a:rPr lang="en-US" sz="1800" dirty="0">
                <a:latin typeface="Cambria Math" panose="02040503050406030204" pitchFamily="18" charset="0"/>
                <a:ea typeface="Cambria Math" panose="02040503050406030204" pitchFamily="18" charset="0"/>
              </a:rPr>
              <a:t> Expiration date management for short URLs</a:t>
            </a:r>
          </a:p>
          <a:p>
            <a:pPr>
              <a:lnSpc>
                <a:spcPct val="160000"/>
              </a:lnSpc>
            </a:pPr>
            <a:r>
              <a:rPr lang="en-US" sz="1800" dirty="0">
                <a:latin typeface="Cambria Math" panose="02040503050406030204" pitchFamily="18" charset="0"/>
                <a:ea typeface="Cambria Math" panose="02040503050406030204" pitchFamily="18" charset="0"/>
              </a:rPr>
              <a:t> User-friendly dashboard for URL management and analytics</a:t>
            </a:r>
          </a:p>
          <a:p>
            <a:pPr>
              <a:lnSpc>
                <a:spcPct val="160000"/>
              </a:lnSpc>
            </a:pPr>
            <a:r>
              <a:rPr lang="en-US" sz="1800" dirty="0">
                <a:latin typeface="Cambria Math" panose="02040503050406030204" pitchFamily="18" charset="0"/>
                <a:ea typeface="Cambria Math" panose="02040503050406030204" pitchFamily="18" charset="0"/>
              </a:rPr>
              <a:t> Integration with external services and APIs</a:t>
            </a:r>
          </a:p>
          <a:p>
            <a:pPr>
              <a:lnSpc>
                <a:spcPct val="160000"/>
              </a:lnSpc>
            </a:pPr>
            <a:r>
              <a:rPr lang="en-US" sz="1800" dirty="0">
                <a:latin typeface="Cambria Math" panose="02040503050406030204" pitchFamily="18" charset="0"/>
                <a:ea typeface="Cambria Math" panose="02040503050406030204" pitchFamily="18" charset="0"/>
              </a:rPr>
              <a:t> Robust database design for efficient URL mapping</a:t>
            </a:r>
          </a:p>
          <a:p>
            <a:pPr>
              <a:lnSpc>
                <a:spcPct val="160000"/>
              </a:lnSpc>
            </a:pPr>
            <a:r>
              <a:rPr lang="en-US" sz="1800" dirty="0">
                <a:latin typeface="Cambria Math" panose="02040503050406030204" pitchFamily="18" charset="0"/>
                <a:ea typeface="Cambria Math" panose="02040503050406030204" pitchFamily="18" charset="0"/>
              </a:rPr>
              <a:t> Emphasis on security measures and user privacy</a:t>
            </a:r>
          </a:p>
          <a:p>
            <a:pPr>
              <a:lnSpc>
                <a:spcPct val="160000"/>
              </a:lnSpc>
            </a:pPr>
            <a:r>
              <a:rPr lang="en-US" sz="1800" dirty="0">
                <a:latin typeface="Cambria Math" panose="02040503050406030204" pitchFamily="18" charset="0"/>
                <a:ea typeface="Cambria Math" panose="02040503050406030204" pitchFamily="18" charset="0"/>
              </a:rPr>
              <a:t> Scalable architecture to handle increasing user traffic</a:t>
            </a:r>
          </a:p>
          <a:p>
            <a:pPr>
              <a:lnSpc>
                <a:spcPct val="160000"/>
              </a:lnSpc>
            </a:pPr>
            <a:r>
              <a:rPr lang="en-US" sz="1800" dirty="0">
                <a:latin typeface="Cambria Math" panose="02040503050406030204" pitchFamily="18" charset="0"/>
                <a:ea typeface="Cambria Math" panose="02040503050406030204" pitchFamily="18" charset="0"/>
              </a:rPr>
              <a:t> Comprehensive testing and quality assurance processes</a:t>
            </a:r>
          </a:p>
          <a:p>
            <a:pPr>
              <a:lnSpc>
                <a:spcPct val="160000"/>
              </a:lnSpc>
            </a:pPr>
            <a:r>
              <a:rPr lang="en-US" sz="1800" dirty="0">
                <a:latin typeface="Cambria Math" panose="02040503050406030204" pitchFamily="18" charset="0"/>
                <a:ea typeface="Cambria Math" panose="02040503050406030204" pitchFamily="18" charset="0"/>
              </a:rPr>
              <a:t> Support for future enhancements and updates</a:t>
            </a:r>
          </a:p>
          <a:p>
            <a:pPr>
              <a:lnSpc>
                <a:spcPct val="160000"/>
              </a:lnSpc>
            </a:pPr>
            <a:r>
              <a:rPr lang="en-US" sz="1800" dirty="0">
                <a:latin typeface="Cambria Math" panose="02040503050406030204" pitchFamily="18" charset="0"/>
                <a:ea typeface="Cambria Math" panose="02040503050406030204" pitchFamily="18" charset="0"/>
              </a:rPr>
              <a:t> Compliance with industry standards and best practices</a:t>
            </a:r>
            <a:endParaRPr lang="en-IN" sz="1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55072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ownload.png"/>
          <p:cNvPicPr>
            <a:picLocks noChangeAspect="1"/>
          </p:cNvPicPr>
          <p:nvPr/>
        </p:nvPicPr>
        <p:blipFill>
          <a:blip r:embed="rId2"/>
          <a:stretch>
            <a:fillRect/>
          </a:stretch>
        </p:blipFill>
        <p:spPr>
          <a:xfrm rot="16200000">
            <a:off x="-1752600" y="3962401"/>
            <a:ext cx="4648200" cy="990601"/>
          </a:xfrm>
          <a:prstGeom prst="rect">
            <a:avLst/>
          </a:prstGeom>
        </p:spPr>
      </p:pic>
      <p:sp>
        <p:nvSpPr>
          <p:cNvPr id="5" name="TextBox 4"/>
          <p:cNvSpPr txBox="1"/>
          <p:nvPr/>
        </p:nvSpPr>
        <p:spPr>
          <a:xfrm>
            <a:off x="3352800" y="533400"/>
            <a:ext cx="6400800" cy="461665"/>
          </a:xfrm>
          <a:prstGeom prst="rect">
            <a:avLst/>
          </a:prstGeom>
          <a:noFill/>
        </p:spPr>
        <p:txBody>
          <a:bodyPr wrap="square" rtlCol="0">
            <a:spAutoFit/>
          </a:bodyPr>
          <a:lstStyle/>
          <a:p>
            <a:r>
              <a:rPr lang="en-US" sz="2400" b="1" u="sng" dirty="0">
                <a:effectLst>
                  <a:outerShdw blurRad="38100" dist="38100" dir="2700000" algn="tl">
                    <a:srgbClr val="000000">
                      <a:alpha val="43137"/>
                    </a:srgbClr>
                  </a:outerShdw>
                </a:effectLst>
                <a:latin typeface="Georgia" pitchFamily="18" charset="0"/>
              </a:rPr>
              <a:t>DRAWBACKS</a:t>
            </a:r>
          </a:p>
        </p:txBody>
      </p:sp>
      <p:sp>
        <p:nvSpPr>
          <p:cNvPr id="6" name="TextBox 5"/>
          <p:cNvSpPr txBox="1"/>
          <p:nvPr/>
        </p:nvSpPr>
        <p:spPr>
          <a:xfrm>
            <a:off x="1752600" y="1447800"/>
            <a:ext cx="6172200" cy="3884333"/>
          </a:xfrm>
          <a:prstGeom prst="rect">
            <a:avLst/>
          </a:prstGeom>
          <a:noFill/>
        </p:spPr>
        <p:txBody>
          <a:bodyPr wrap="square" rtlCol="0">
            <a:spAutoFit/>
          </a:bodyPr>
          <a:lstStyle/>
          <a:p>
            <a:pPr marL="1200150" lvl="2" indent="-285750">
              <a:lnSpc>
                <a:spcPct val="200000"/>
              </a:lnSpc>
              <a:buFont typeface="Arial" panose="020B0604020202020204" pitchFamily="34" charset="0"/>
              <a:buChar char="•"/>
            </a:pPr>
            <a:r>
              <a:rPr lang="en-US" dirty="0">
                <a:latin typeface="Cambria Math" panose="02040503050406030204" pitchFamily="18" charset="0"/>
                <a:ea typeface="Cambria Math" panose="02040503050406030204" pitchFamily="18" charset="0"/>
              </a:rPr>
              <a:t> Scalability limitations</a:t>
            </a:r>
          </a:p>
          <a:p>
            <a:pPr marL="1200150" lvl="2" indent="-285750">
              <a:lnSpc>
                <a:spcPct val="200000"/>
              </a:lnSpc>
              <a:buFont typeface="Arial" panose="020B0604020202020204" pitchFamily="34" charset="0"/>
              <a:buChar char="•"/>
            </a:pPr>
            <a:r>
              <a:rPr lang="en-US" dirty="0">
                <a:latin typeface="Cambria Math" panose="02040503050406030204" pitchFamily="18" charset="0"/>
                <a:ea typeface="Cambria Math" panose="02040503050406030204" pitchFamily="18" charset="0"/>
              </a:rPr>
              <a:t> Security vulnerabilities</a:t>
            </a:r>
          </a:p>
          <a:p>
            <a:pPr marL="1200150" lvl="2" indent="-285750">
              <a:lnSpc>
                <a:spcPct val="200000"/>
              </a:lnSpc>
              <a:buFont typeface="Arial" panose="020B0604020202020204" pitchFamily="34" charset="0"/>
              <a:buChar char="•"/>
            </a:pPr>
            <a:r>
              <a:rPr lang="en-US" dirty="0">
                <a:latin typeface="Cambria Math" panose="02040503050406030204" pitchFamily="18" charset="0"/>
                <a:ea typeface="Cambria Math" panose="02040503050406030204" pitchFamily="18" charset="0"/>
              </a:rPr>
              <a:t> Reliance on external services</a:t>
            </a:r>
          </a:p>
          <a:p>
            <a:pPr marL="1200150" lvl="2" indent="-285750">
              <a:lnSpc>
                <a:spcPct val="200000"/>
              </a:lnSpc>
              <a:buFont typeface="Arial" panose="020B0604020202020204" pitchFamily="34" charset="0"/>
              <a:buChar char="•"/>
            </a:pPr>
            <a:r>
              <a:rPr lang="en-US" dirty="0">
                <a:latin typeface="Cambria Math" panose="02040503050406030204" pitchFamily="18" charset="0"/>
                <a:ea typeface="Cambria Math" panose="02040503050406030204" pitchFamily="18" charset="0"/>
              </a:rPr>
              <a:t> User awareness and adoption challenges</a:t>
            </a:r>
          </a:p>
          <a:p>
            <a:pPr marL="1200150" lvl="2" indent="-285750">
              <a:lnSpc>
                <a:spcPct val="200000"/>
              </a:lnSpc>
              <a:buFont typeface="Arial" panose="020B0604020202020204" pitchFamily="34" charset="0"/>
              <a:buChar char="•"/>
            </a:pPr>
            <a:r>
              <a:rPr lang="en-US" dirty="0">
                <a:latin typeface="Cambria Math" panose="02040503050406030204" pitchFamily="18" charset="0"/>
                <a:ea typeface="Cambria Math" panose="02040503050406030204" pitchFamily="18" charset="0"/>
              </a:rPr>
              <a:t> Compatibility issues with legacy systems</a:t>
            </a:r>
          </a:p>
          <a:p>
            <a:pPr marL="1200150" lvl="2" indent="-285750">
              <a:lnSpc>
                <a:spcPct val="200000"/>
              </a:lnSpc>
              <a:buFont typeface="Arial" panose="020B0604020202020204" pitchFamily="34" charset="0"/>
              <a:buChar char="•"/>
            </a:pPr>
            <a:r>
              <a:rPr lang="en-US" dirty="0">
                <a:latin typeface="Cambria Math" panose="02040503050406030204" pitchFamily="18" charset="0"/>
                <a:ea typeface="Cambria Math" panose="02040503050406030204" pitchFamily="18" charset="0"/>
              </a:rPr>
              <a:t> Maintenance and support requirements</a:t>
            </a:r>
          </a:p>
          <a:p>
            <a:pPr marL="1200150" lvl="2" indent="-285750">
              <a:lnSpc>
                <a:spcPct val="200000"/>
              </a:lnSpc>
              <a:buFont typeface="Arial" panose="020B0604020202020204" pitchFamily="34" charset="0"/>
              <a:buChar char="•"/>
            </a:pPr>
            <a:r>
              <a:rPr lang="en-US" dirty="0">
                <a:latin typeface="Cambria Math" panose="02040503050406030204" pitchFamily="18" charset="0"/>
                <a:ea typeface="Cambria Math" panose="02040503050406030204" pitchFamily="18" charset="0"/>
              </a:rPr>
              <a:t> Legal and compliance considerations</a:t>
            </a:r>
          </a:p>
        </p:txBody>
      </p:sp>
      <p:sp>
        <p:nvSpPr>
          <p:cNvPr id="4" name="Rectangle 3">
            <a:extLst>
              <a:ext uri="{FF2B5EF4-FFF2-40B4-BE49-F238E27FC236}">
                <a16:creationId xmlns:a16="http://schemas.microsoft.com/office/drawing/2014/main" id="{59135D7A-5AF4-2469-1E98-442B6FBDF061}"/>
              </a:ext>
            </a:extLst>
          </p:cNvPr>
          <p:cNvSpPr/>
          <p:nvPr/>
        </p:nvSpPr>
        <p:spPr>
          <a:xfrm>
            <a:off x="0" y="1"/>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ownload.png">
            <a:extLst>
              <a:ext uri="{FF2B5EF4-FFF2-40B4-BE49-F238E27FC236}">
                <a16:creationId xmlns:a16="http://schemas.microsoft.com/office/drawing/2014/main" id="{F98B17A7-D967-1515-D74E-968D92DE9438}"/>
              </a:ext>
            </a:extLst>
          </p:cNvPr>
          <p:cNvPicPr>
            <a:picLocks noChangeAspect="1"/>
          </p:cNvPicPr>
          <p:nvPr/>
        </p:nvPicPr>
        <p:blipFill>
          <a:blip r:embed="rId2"/>
          <a:stretch>
            <a:fillRect/>
          </a:stretch>
        </p:blipFill>
        <p:spPr>
          <a:xfrm rot="16200000">
            <a:off x="-1752600" y="3962402"/>
            <a:ext cx="4648200" cy="990601"/>
          </a:xfrm>
          <a:prstGeom prst="rect">
            <a:avLst/>
          </a:prstGeom>
        </p:spPr>
      </p:pic>
    </p:spTree>
    <p:extLst>
      <p:ext uri="{BB962C8B-B14F-4D97-AF65-F5344CB8AC3E}">
        <p14:creationId xmlns:p14="http://schemas.microsoft.com/office/powerpoint/2010/main" val="2470720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D62C-07D3-D35C-BBFD-7C17383485A5}"/>
              </a:ext>
            </a:extLst>
          </p:cNvPr>
          <p:cNvSpPr>
            <a:spLocks noGrp="1"/>
          </p:cNvSpPr>
          <p:nvPr>
            <p:ph type="title"/>
          </p:nvPr>
        </p:nvSpPr>
        <p:spPr>
          <a:xfrm>
            <a:off x="1447800" y="427702"/>
            <a:ext cx="7239000" cy="930941"/>
          </a:xfrm>
        </p:spPr>
        <p:txBody>
          <a:bodyPr>
            <a:normAutofit/>
          </a:bodyPr>
          <a:lstStyle/>
          <a:p>
            <a:r>
              <a:rPr lang="en-IN" sz="2400" b="1" u="sng" dirty="0">
                <a:effectLst>
                  <a:outerShdw blurRad="38100" dist="38100" dir="2700000" algn="tl">
                    <a:srgbClr val="000000">
                      <a:alpha val="43137"/>
                    </a:srgbClr>
                  </a:outerShdw>
                </a:effectLst>
                <a:latin typeface="Garamond" panose="02020404030301010803" pitchFamily="18" charset="0"/>
              </a:rPr>
              <a:t>USE CASES</a:t>
            </a:r>
          </a:p>
        </p:txBody>
      </p:sp>
      <p:sp>
        <p:nvSpPr>
          <p:cNvPr id="3" name="Content Placeholder 2">
            <a:extLst>
              <a:ext uri="{FF2B5EF4-FFF2-40B4-BE49-F238E27FC236}">
                <a16:creationId xmlns:a16="http://schemas.microsoft.com/office/drawing/2014/main" id="{F7E82569-66F0-D9AF-04B3-0CECA1E4FA92}"/>
              </a:ext>
            </a:extLst>
          </p:cNvPr>
          <p:cNvSpPr>
            <a:spLocks noGrp="1"/>
          </p:cNvSpPr>
          <p:nvPr>
            <p:ph idx="1"/>
          </p:nvPr>
        </p:nvSpPr>
        <p:spPr>
          <a:xfrm>
            <a:off x="1447800" y="1600200"/>
            <a:ext cx="7239000" cy="4525963"/>
          </a:xfrm>
        </p:spPr>
        <p:txBody>
          <a:bodyPr>
            <a:normAutofit/>
          </a:bodyPr>
          <a:lstStyle/>
          <a:p>
            <a:pPr lvl="2">
              <a:lnSpc>
                <a:spcPct val="150000"/>
              </a:lnSpc>
            </a:pPr>
            <a:r>
              <a:rPr lang="en-US" sz="1800" dirty="0">
                <a:latin typeface="Cambria Math" panose="02040503050406030204" pitchFamily="18" charset="0"/>
                <a:ea typeface="Cambria Math" panose="02040503050406030204" pitchFamily="18" charset="0"/>
              </a:rPr>
              <a:t>Social Media</a:t>
            </a:r>
          </a:p>
          <a:p>
            <a:pPr lvl="2">
              <a:lnSpc>
                <a:spcPct val="150000"/>
              </a:lnSpc>
            </a:pPr>
            <a:r>
              <a:rPr lang="en-US" sz="1800" dirty="0">
                <a:latin typeface="Cambria Math" panose="02040503050406030204" pitchFamily="18" charset="0"/>
                <a:ea typeface="Cambria Math" panose="02040503050406030204" pitchFamily="18" charset="0"/>
              </a:rPr>
              <a:t>Marketing and Advertising</a:t>
            </a:r>
          </a:p>
          <a:p>
            <a:pPr lvl="2">
              <a:lnSpc>
                <a:spcPct val="150000"/>
              </a:lnSpc>
            </a:pPr>
            <a:r>
              <a:rPr lang="en-US" sz="1800" dirty="0">
                <a:latin typeface="Cambria Math" panose="02040503050406030204" pitchFamily="18" charset="0"/>
                <a:ea typeface="Cambria Math" panose="02040503050406030204" pitchFamily="18" charset="0"/>
              </a:rPr>
              <a:t>Analytics and Tracking</a:t>
            </a:r>
          </a:p>
          <a:p>
            <a:pPr lvl="2">
              <a:lnSpc>
                <a:spcPct val="150000"/>
              </a:lnSpc>
            </a:pPr>
            <a:r>
              <a:rPr lang="en-US" sz="1800" dirty="0">
                <a:latin typeface="Cambria Math" panose="02040503050406030204" pitchFamily="18" charset="0"/>
                <a:ea typeface="Cambria Math" panose="02040503050406030204" pitchFamily="18" charset="0"/>
              </a:rPr>
              <a:t>Email Marketing</a:t>
            </a:r>
          </a:p>
          <a:p>
            <a:pPr lvl="2">
              <a:lnSpc>
                <a:spcPct val="150000"/>
              </a:lnSpc>
            </a:pPr>
            <a:r>
              <a:rPr lang="en-US" sz="1800" dirty="0">
                <a:latin typeface="Cambria Math" panose="02040503050406030204" pitchFamily="18" charset="0"/>
                <a:ea typeface="Cambria Math" panose="02040503050406030204" pitchFamily="18" charset="0"/>
              </a:rPr>
              <a:t>Mobile Applications</a:t>
            </a:r>
          </a:p>
          <a:p>
            <a:pPr lvl="2">
              <a:lnSpc>
                <a:spcPct val="150000"/>
              </a:lnSpc>
            </a:pPr>
            <a:r>
              <a:rPr lang="en-US" sz="1800" dirty="0">
                <a:latin typeface="Cambria Math" panose="02040503050406030204" pitchFamily="18" charset="0"/>
                <a:ea typeface="Cambria Math" panose="02040503050406030204" pitchFamily="18" charset="0"/>
              </a:rPr>
              <a:t>Affiliate Marketing</a:t>
            </a:r>
          </a:p>
          <a:p>
            <a:pPr lvl="2">
              <a:lnSpc>
                <a:spcPct val="150000"/>
              </a:lnSpc>
            </a:pPr>
            <a:r>
              <a:rPr lang="en-US" sz="1800" dirty="0">
                <a:latin typeface="Cambria Math" panose="02040503050406030204" pitchFamily="18" charset="0"/>
                <a:ea typeface="Cambria Math" panose="02040503050406030204" pitchFamily="18" charset="0"/>
              </a:rPr>
              <a:t>Internal Systems</a:t>
            </a:r>
            <a:endParaRPr lang="en-IN" sz="18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A46D472D-6F0C-C61A-259A-D15E93B4AFE0}"/>
              </a:ext>
            </a:extLst>
          </p:cNvPr>
          <p:cNvSpPr/>
          <p:nvPr/>
        </p:nvSpPr>
        <p:spPr>
          <a:xfrm>
            <a:off x="0" y="0"/>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FBD651E1-2556-DCA8-B9CA-22119BEBD105}"/>
              </a:ext>
            </a:extLst>
          </p:cNvPr>
          <p:cNvPicPr>
            <a:picLocks noChangeAspect="1"/>
          </p:cNvPicPr>
          <p:nvPr/>
        </p:nvPicPr>
        <p:blipFill>
          <a:blip r:embed="rId2"/>
          <a:stretch>
            <a:fillRect/>
          </a:stretch>
        </p:blipFill>
        <p:spPr>
          <a:xfrm rot="16200000">
            <a:off x="-1752600" y="3886202"/>
            <a:ext cx="4648200" cy="990601"/>
          </a:xfrm>
          <a:prstGeom prst="rect">
            <a:avLst/>
          </a:prstGeom>
        </p:spPr>
      </p:pic>
    </p:spTree>
    <p:extLst>
      <p:ext uri="{BB962C8B-B14F-4D97-AF65-F5344CB8AC3E}">
        <p14:creationId xmlns:p14="http://schemas.microsoft.com/office/powerpoint/2010/main" val="238426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23FD6-BB5C-DF4A-F23F-1E40EF3BCBEA}"/>
              </a:ext>
            </a:extLst>
          </p:cNvPr>
          <p:cNvSpPr>
            <a:spLocks noGrp="1"/>
          </p:cNvSpPr>
          <p:nvPr>
            <p:ph type="title"/>
          </p:nvPr>
        </p:nvSpPr>
        <p:spPr>
          <a:xfrm>
            <a:off x="1371600" y="304800"/>
            <a:ext cx="7315200" cy="1083342"/>
          </a:xfrm>
        </p:spPr>
        <p:txBody>
          <a:bodyPr>
            <a:normAutofit/>
          </a:bodyPr>
          <a:lstStyle/>
          <a:p>
            <a:r>
              <a:rPr lang="en-IN" sz="2300" b="1" u="sng" dirty="0">
                <a:effectLst>
                  <a:outerShdw blurRad="38100" dist="38100" dir="2700000" algn="tl">
                    <a:srgbClr val="000000">
                      <a:alpha val="43137"/>
                    </a:srgbClr>
                  </a:outerShdw>
                </a:effectLst>
                <a:latin typeface="Garamond" panose="02020404030301010803" pitchFamily="18" charset="0"/>
              </a:rPr>
              <a:t>EXISTING SYSTEM</a:t>
            </a:r>
          </a:p>
        </p:txBody>
      </p:sp>
      <p:sp>
        <p:nvSpPr>
          <p:cNvPr id="3" name="Content Placeholder 2">
            <a:extLst>
              <a:ext uri="{FF2B5EF4-FFF2-40B4-BE49-F238E27FC236}">
                <a16:creationId xmlns:a16="http://schemas.microsoft.com/office/drawing/2014/main" id="{5F15F431-5CE6-0764-33A3-9DC72F567514}"/>
              </a:ext>
            </a:extLst>
          </p:cNvPr>
          <p:cNvSpPr>
            <a:spLocks noGrp="1"/>
          </p:cNvSpPr>
          <p:nvPr>
            <p:ph idx="1"/>
          </p:nvPr>
        </p:nvSpPr>
        <p:spPr>
          <a:xfrm>
            <a:off x="1371600" y="1692276"/>
            <a:ext cx="7315200" cy="4433887"/>
          </a:xfrm>
        </p:spPr>
        <p:txBody>
          <a:bodyPr>
            <a:normAutofit/>
          </a:bodyPr>
          <a:lstStyle/>
          <a:p>
            <a:pPr lvl="2"/>
            <a:r>
              <a:rPr lang="en-US" sz="1800" dirty="0">
                <a:latin typeface="Cambria Math" panose="02040503050406030204" pitchFamily="18" charset="0"/>
                <a:ea typeface="Cambria Math" panose="02040503050406030204" pitchFamily="18" charset="0"/>
              </a:rPr>
              <a:t> </a:t>
            </a:r>
            <a:r>
              <a:rPr lang="en-US" sz="1800" dirty="0" err="1">
                <a:latin typeface="Cambria Math" panose="02040503050406030204" pitchFamily="18" charset="0"/>
                <a:ea typeface="Cambria Math" panose="02040503050406030204" pitchFamily="18" charset="0"/>
              </a:rPr>
              <a:t>Bitly</a:t>
            </a:r>
            <a:endParaRPr lang="en-US" sz="1800" dirty="0">
              <a:latin typeface="Cambria Math" panose="02040503050406030204" pitchFamily="18" charset="0"/>
              <a:ea typeface="Cambria Math" panose="02040503050406030204" pitchFamily="18" charset="0"/>
            </a:endParaRPr>
          </a:p>
          <a:p>
            <a:pPr lvl="2"/>
            <a:r>
              <a:rPr lang="en-US" sz="1800" dirty="0">
                <a:latin typeface="Cambria Math" panose="02040503050406030204" pitchFamily="18" charset="0"/>
                <a:ea typeface="Cambria Math" panose="02040503050406030204" pitchFamily="18" charset="0"/>
              </a:rPr>
              <a:t> </a:t>
            </a:r>
            <a:r>
              <a:rPr lang="en-US" sz="1800" dirty="0" err="1">
                <a:latin typeface="Cambria Math" panose="02040503050406030204" pitchFamily="18" charset="0"/>
                <a:ea typeface="Cambria Math" panose="02040503050406030204" pitchFamily="18" charset="0"/>
              </a:rPr>
              <a:t>TinyURL</a:t>
            </a:r>
            <a:endParaRPr lang="en-US" sz="1800" dirty="0">
              <a:latin typeface="Cambria Math" panose="02040503050406030204" pitchFamily="18" charset="0"/>
              <a:ea typeface="Cambria Math" panose="02040503050406030204" pitchFamily="18" charset="0"/>
            </a:endParaRPr>
          </a:p>
          <a:p>
            <a:pPr lvl="2"/>
            <a:r>
              <a:rPr lang="en-US" sz="1800" dirty="0">
                <a:latin typeface="Cambria Math" panose="02040503050406030204" pitchFamily="18" charset="0"/>
                <a:ea typeface="Cambria Math" panose="02040503050406030204" pitchFamily="18" charset="0"/>
              </a:rPr>
              <a:t> Ow.ly</a:t>
            </a:r>
          </a:p>
          <a:p>
            <a:pPr lvl="2"/>
            <a:r>
              <a:rPr lang="en-US" sz="1800" dirty="0">
                <a:latin typeface="Cambria Math" panose="02040503050406030204" pitchFamily="18" charset="0"/>
                <a:ea typeface="Cambria Math" panose="02040503050406030204" pitchFamily="18" charset="0"/>
              </a:rPr>
              <a:t> </a:t>
            </a:r>
            <a:r>
              <a:rPr lang="en-US" sz="1800" dirty="0" err="1">
                <a:latin typeface="Cambria Math" panose="02040503050406030204" pitchFamily="18" charset="0"/>
                <a:ea typeface="Cambria Math" panose="02040503050406030204" pitchFamily="18" charset="0"/>
              </a:rPr>
              <a:t>Rebrandly</a:t>
            </a:r>
            <a:endParaRPr lang="en-US" sz="1800" dirty="0">
              <a:latin typeface="Cambria Math" panose="02040503050406030204" pitchFamily="18" charset="0"/>
              <a:ea typeface="Cambria Math" panose="02040503050406030204" pitchFamily="18" charset="0"/>
            </a:endParaRPr>
          </a:p>
          <a:p>
            <a:pPr lvl="2"/>
            <a:r>
              <a:rPr lang="en-US" sz="1800" dirty="0">
                <a:latin typeface="Cambria Math" panose="02040503050406030204" pitchFamily="18" charset="0"/>
                <a:ea typeface="Cambria Math" panose="02040503050406030204" pitchFamily="18" charset="0"/>
              </a:rPr>
              <a:t> Google URL Shortener (discontinued)</a:t>
            </a:r>
          </a:p>
          <a:p>
            <a:pPr lvl="2"/>
            <a:r>
              <a:rPr lang="en-US" sz="1800" dirty="0">
                <a:latin typeface="Cambria Math" panose="02040503050406030204" pitchFamily="18" charset="0"/>
                <a:ea typeface="Cambria Math" panose="02040503050406030204" pitchFamily="18" charset="0"/>
              </a:rPr>
              <a:t> Shorte.st</a:t>
            </a:r>
          </a:p>
          <a:p>
            <a:pPr lvl="2"/>
            <a:r>
              <a:rPr lang="en-US" sz="1800" dirty="0">
                <a:latin typeface="Cambria Math" panose="02040503050406030204" pitchFamily="18" charset="0"/>
                <a:ea typeface="Cambria Math" panose="02040503050406030204" pitchFamily="18" charset="0"/>
              </a:rPr>
              <a:t> is.gd</a:t>
            </a:r>
          </a:p>
          <a:p>
            <a:pPr lvl="2"/>
            <a:r>
              <a:rPr lang="en-US" sz="1800" dirty="0">
                <a:latin typeface="Cambria Math" panose="02040503050406030204" pitchFamily="18" charset="0"/>
                <a:ea typeface="Cambria Math" panose="02040503050406030204" pitchFamily="18" charset="0"/>
              </a:rPr>
              <a:t> Adf.ly</a:t>
            </a:r>
          </a:p>
          <a:p>
            <a:pPr lvl="2"/>
            <a:r>
              <a:rPr lang="en-US" sz="1800" dirty="0">
                <a:latin typeface="Cambria Math" panose="02040503050406030204" pitchFamily="18" charset="0"/>
                <a:ea typeface="Cambria Math" panose="02040503050406030204" pitchFamily="18" charset="0"/>
              </a:rPr>
              <a:t> T2M URL Shortener</a:t>
            </a:r>
          </a:p>
          <a:p>
            <a:pPr lvl="2"/>
            <a:r>
              <a:rPr lang="en-US" sz="1800" dirty="0">
                <a:latin typeface="Cambria Math" panose="02040503050406030204" pitchFamily="18" charset="0"/>
                <a:ea typeface="Cambria Math" panose="02040503050406030204" pitchFamily="18" charset="0"/>
              </a:rPr>
              <a:t> </a:t>
            </a:r>
            <a:r>
              <a:rPr lang="en-US" sz="1800" dirty="0" err="1">
                <a:latin typeface="Cambria Math" panose="02040503050406030204" pitchFamily="18" charset="0"/>
                <a:ea typeface="Cambria Math" panose="02040503050406030204" pitchFamily="18" charset="0"/>
              </a:rPr>
              <a:t>Polr</a:t>
            </a:r>
            <a:endParaRPr lang="en-US" sz="1800" dirty="0">
              <a:latin typeface="Cambria Math" panose="02040503050406030204" pitchFamily="18" charset="0"/>
              <a:ea typeface="Cambria Math" panose="02040503050406030204" pitchFamily="18" charset="0"/>
            </a:endParaRPr>
          </a:p>
          <a:p>
            <a:pPr lvl="2"/>
            <a:r>
              <a:rPr lang="en-US" sz="1800" dirty="0">
                <a:latin typeface="Cambria Math" panose="02040503050406030204" pitchFamily="18" charset="0"/>
                <a:ea typeface="Cambria Math" panose="02040503050406030204" pitchFamily="18" charset="0"/>
              </a:rPr>
              <a:t> YOURLS</a:t>
            </a:r>
          </a:p>
        </p:txBody>
      </p:sp>
      <p:sp>
        <p:nvSpPr>
          <p:cNvPr id="4" name="Rectangle 3">
            <a:extLst>
              <a:ext uri="{FF2B5EF4-FFF2-40B4-BE49-F238E27FC236}">
                <a16:creationId xmlns:a16="http://schemas.microsoft.com/office/drawing/2014/main" id="{8F3A85CA-1409-505E-C069-9D17501958F0}"/>
              </a:ext>
            </a:extLst>
          </p:cNvPr>
          <p:cNvSpPr/>
          <p:nvPr/>
        </p:nvSpPr>
        <p:spPr>
          <a:xfrm>
            <a:off x="0" y="0"/>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2BF1EEAD-6964-5966-1640-B1A69E0B8BBB}"/>
              </a:ext>
            </a:extLst>
          </p:cNvPr>
          <p:cNvPicPr>
            <a:picLocks noChangeAspect="1"/>
          </p:cNvPicPr>
          <p:nvPr/>
        </p:nvPicPr>
        <p:blipFill>
          <a:blip r:embed="rId2"/>
          <a:stretch>
            <a:fillRect/>
          </a:stretch>
        </p:blipFill>
        <p:spPr>
          <a:xfrm rot="16200000">
            <a:off x="-1752600" y="3886202"/>
            <a:ext cx="4648200" cy="990601"/>
          </a:xfrm>
          <a:prstGeom prst="rect">
            <a:avLst/>
          </a:prstGeom>
        </p:spPr>
      </p:pic>
      <p:pic>
        <p:nvPicPr>
          <p:cNvPr id="6" name="Picture 5">
            <a:extLst>
              <a:ext uri="{FF2B5EF4-FFF2-40B4-BE49-F238E27FC236}">
                <a16:creationId xmlns:a16="http://schemas.microsoft.com/office/drawing/2014/main" id="{665EF60C-855D-05B8-8582-D75C1E6981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1388142"/>
            <a:ext cx="1828800" cy="1828800"/>
          </a:xfrm>
          <a:prstGeom prst="rect">
            <a:avLst/>
          </a:prstGeom>
        </p:spPr>
      </p:pic>
      <p:pic>
        <p:nvPicPr>
          <p:cNvPr id="8" name="Picture 7">
            <a:extLst>
              <a:ext uri="{FF2B5EF4-FFF2-40B4-BE49-F238E27FC236}">
                <a16:creationId xmlns:a16="http://schemas.microsoft.com/office/drawing/2014/main" id="{D2F86E80-3CFB-5499-3A2F-6FED8E8505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3909219"/>
            <a:ext cx="1600200" cy="1600200"/>
          </a:xfrm>
          <a:prstGeom prst="rect">
            <a:avLst/>
          </a:prstGeom>
        </p:spPr>
      </p:pic>
    </p:spTree>
    <p:extLst>
      <p:ext uri="{BB962C8B-B14F-4D97-AF65-F5344CB8AC3E}">
        <p14:creationId xmlns:p14="http://schemas.microsoft.com/office/powerpoint/2010/main" val="324530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FACB-D37D-2901-38B1-3BF3E20FF9E1}"/>
              </a:ext>
            </a:extLst>
          </p:cNvPr>
          <p:cNvSpPr>
            <a:spLocks noGrp="1"/>
          </p:cNvSpPr>
          <p:nvPr>
            <p:ph type="title"/>
          </p:nvPr>
        </p:nvSpPr>
        <p:spPr>
          <a:xfrm>
            <a:off x="1295400" y="228600"/>
            <a:ext cx="7391400" cy="1159541"/>
          </a:xfrm>
        </p:spPr>
        <p:txBody>
          <a:bodyPr>
            <a:normAutofit/>
          </a:bodyPr>
          <a:lstStyle/>
          <a:p>
            <a:r>
              <a:rPr lang="en-IN" sz="2400" b="1" u="sng" dirty="0">
                <a:effectLst>
                  <a:outerShdw blurRad="38100" dist="38100" dir="2700000" algn="tl">
                    <a:srgbClr val="000000">
                      <a:alpha val="43137"/>
                    </a:srgbClr>
                  </a:outerShdw>
                </a:effectLst>
                <a:latin typeface="Garamond" panose="02020404030301010803" pitchFamily="18" charset="0"/>
              </a:rPr>
              <a:t>STRUCTURE OF URL</a:t>
            </a:r>
          </a:p>
        </p:txBody>
      </p:sp>
      <p:sp>
        <p:nvSpPr>
          <p:cNvPr id="3" name="Content Placeholder 2">
            <a:extLst>
              <a:ext uri="{FF2B5EF4-FFF2-40B4-BE49-F238E27FC236}">
                <a16:creationId xmlns:a16="http://schemas.microsoft.com/office/drawing/2014/main" id="{B78C2152-73D7-8C7A-11DD-4C4975FD44F7}"/>
              </a:ext>
            </a:extLst>
          </p:cNvPr>
          <p:cNvSpPr>
            <a:spLocks noGrp="1"/>
          </p:cNvSpPr>
          <p:nvPr>
            <p:ph idx="1"/>
          </p:nvPr>
        </p:nvSpPr>
        <p:spPr>
          <a:xfrm>
            <a:off x="1295400" y="1107802"/>
            <a:ext cx="7391400" cy="3810000"/>
          </a:xfrm>
        </p:spPr>
        <p:txBody>
          <a:bodyPr>
            <a:noAutofit/>
          </a:bodyPr>
          <a:lstStyle/>
          <a:p>
            <a:r>
              <a:rPr lang="en-US" sz="1800" b="1" dirty="0">
                <a:latin typeface="Cambria Math" panose="02040503050406030204" pitchFamily="18" charset="0"/>
                <a:ea typeface="Cambria Math" panose="02040503050406030204" pitchFamily="18" charset="0"/>
              </a:rPr>
              <a:t>Protocol:</a:t>
            </a:r>
            <a:r>
              <a:rPr lang="en-US" sz="1800" dirty="0">
                <a:latin typeface="Cambria Math" panose="02040503050406030204" pitchFamily="18" charset="0"/>
                <a:ea typeface="Cambria Math" panose="02040503050406030204" pitchFamily="18" charset="0"/>
              </a:rPr>
              <a:t> Specifies the communication protocol to be used, such as HTTP or HTTPS.</a:t>
            </a:r>
          </a:p>
          <a:p>
            <a:r>
              <a:rPr lang="en-US" sz="1800" b="1" dirty="0">
                <a:latin typeface="Cambria Math" panose="02040503050406030204" pitchFamily="18" charset="0"/>
                <a:ea typeface="Cambria Math" panose="02040503050406030204" pitchFamily="18" charset="0"/>
              </a:rPr>
              <a:t>Domain: </a:t>
            </a:r>
            <a:r>
              <a:rPr lang="en-US" sz="1800" dirty="0">
                <a:latin typeface="Cambria Math" panose="02040503050406030204" pitchFamily="18" charset="0"/>
                <a:ea typeface="Cambria Math" panose="02040503050406030204" pitchFamily="18" charset="0"/>
              </a:rPr>
              <a:t>Identifies the domain name or IP address of the website or server.</a:t>
            </a:r>
          </a:p>
          <a:p>
            <a:r>
              <a:rPr lang="en-US" sz="1800" b="1" dirty="0">
                <a:latin typeface="Cambria Math" panose="02040503050406030204" pitchFamily="18" charset="0"/>
                <a:ea typeface="Cambria Math" panose="02040503050406030204" pitchFamily="18" charset="0"/>
              </a:rPr>
              <a:t>Subdomain: </a:t>
            </a:r>
            <a:r>
              <a:rPr lang="en-US" sz="1800" dirty="0">
                <a:latin typeface="Cambria Math" panose="02040503050406030204" pitchFamily="18" charset="0"/>
                <a:ea typeface="Cambria Math" panose="02040503050406030204" pitchFamily="18" charset="0"/>
              </a:rPr>
              <a:t>Represents a subdivision or specific area within the domain.</a:t>
            </a:r>
          </a:p>
          <a:p>
            <a:r>
              <a:rPr lang="en-US" sz="1800" b="1" dirty="0">
                <a:latin typeface="Cambria Math" panose="02040503050406030204" pitchFamily="18" charset="0"/>
                <a:ea typeface="Cambria Math" panose="02040503050406030204" pitchFamily="18" charset="0"/>
              </a:rPr>
              <a:t>Path: </a:t>
            </a:r>
            <a:r>
              <a:rPr lang="en-US" sz="1800" dirty="0">
                <a:latin typeface="Cambria Math" panose="02040503050406030204" pitchFamily="18" charset="0"/>
                <a:ea typeface="Cambria Math" panose="02040503050406030204" pitchFamily="18" charset="0"/>
              </a:rPr>
              <a:t>Specifies the specific location or directory on the server where the resource is located.</a:t>
            </a:r>
          </a:p>
          <a:p>
            <a:r>
              <a:rPr lang="en-US" sz="1800" b="1" dirty="0">
                <a:latin typeface="Cambria Math" panose="02040503050406030204" pitchFamily="18" charset="0"/>
                <a:ea typeface="Cambria Math" panose="02040503050406030204" pitchFamily="18" charset="0"/>
              </a:rPr>
              <a:t>Query Parameters: </a:t>
            </a:r>
            <a:r>
              <a:rPr lang="en-US" sz="1800" dirty="0">
                <a:latin typeface="Cambria Math" panose="02040503050406030204" pitchFamily="18" charset="0"/>
                <a:ea typeface="Cambria Math" panose="02040503050406030204" pitchFamily="18" charset="0"/>
              </a:rPr>
              <a:t>Contains additional information or data to be passed to the server.</a:t>
            </a:r>
          </a:p>
          <a:p>
            <a:r>
              <a:rPr lang="en-US" sz="1800" b="1" dirty="0">
                <a:latin typeface="Cambria Math" panose="02040503050406030204" pitchFamily="18" charset="0"/>
                <a:ea typeface="Cambria Math" panose="02040503050406030204" pitchFamily="18" charset="0"/>
              </a:rPr>
              <a:t>Fragment Identifier: </a:t>
            </a:r>
            <a:r>
              <a:rPr lang="en-US" sz="1800" dirty="0">
                <a:latin typeface="Cambria Math" panose="02040503050406030204" pitchFamily="18" charset="0"/>
                <a:ea typeface="Cambria Math" panose="02040503050406030204" pitchFamily="18" charset="0"/>
              </a:rPr>
              <a:t>Points to a specific section or anchor within the resource.</a:t>
            </a:r>
          </a:p>
          <a:p>
            <a:pPr marL="0" indent="0">
              <a:buNone/>
            </a:pPr>
            <a:r>
              <a:rPr lang="en-US" sz="1800" dirty="0">
                <a:latin typeface="Cambria Math" panose="02040503050406030204" pitchFamily="18" charset="0"/>
                <a:ea typeface="Cambria Math" panose="02040503050406030204" pitchFamily="18" charset="0"/>
              </a:rPr>
              <a:t> </a:t>
            </a:r>
            <a:endParaRPr lang="en-IN" sz="18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670B2286-A83D-16F5-A621-22F3D90C0A87}"/>
              </a:ext>
            </a:extLst>
          </p:cNvPr>
          <p:cNvSpPr/>
          <p:nvPr/>
        </p:nvSpPr>
        <p:spPr>
          <a:xfrm>
            <a:off x="0" y="0"/>
            <a:ext cx="1143000" cy="6858000"/>
          </a:xfrm>
          <a:prstGeom prst="rect">
            <a:avLst/>
          </a:prstGeom>
          <a:solidFill>
            <a:srgbClr val="FFF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png">
            <a:extLst>
              <a:ext uri="{FF2B5EF4-FFF2-40B4-BE49-F238E27FC236}">
                <a16:creationId xmlns:a16="http://schemas.microsoft.com/office/drawing/2014/main" id="{F2BACAC1-E619-7A92-2DAB-3E99F917AE79}"/>
              </a:ext>
            </a:extLst>
          </p:cNvPr>
          <p:cNvPicPr>
            <a:picLocks noChangeAspect="1"/>
          </p:cNvPicPr>
          <p:nvPr/>
        </p:nvPicPr>
        <p:blipFill>
          <a:blip r:embed="rId2"/>
          <a:stretch>
            <a:fillRect/>
          </a:stretch>
        </p:blipFill>
        <p:spPr>
          <a:xfrm rot="16200000">
            <a:off x="-1752600" y="3886202"/>
            <a:ext cx="4648200" cy="990601"/>
          </a:xfrm>
          <a:prstGeom prst="rect">
            <a:avLst/>
          </a:prstGeom>
        </p:spPr>
      </p:pic>
      <p:pic>
        <p:nvPicPr>
          <p:cNvPr id="7" name="Picture 6">
            <a:extLst>
              <a:ext uri="{FF2B5EF4-FFF2-40B4-BE49-F238E27FC236}">
                <a16:creationId xmlns:a16="http://schemas.microsoft.com/office/drawing/2014/main" id="{50F97C9C-5989-2A3A-71AE-2D2DB0397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135" y="4773364"/>
            <a:ext cx="7239000" cy="2047280"/>
          </a:xfrm>
          <a:prstGeom prst="rect">
            <a:avLst/>
          </a:prstGeom>
        </p:spPr>
      </p:pic>
    </p:spTree>
    <p:extLst>
      <p:ext uri="{BB962C8B-B14F-4D97-AF65-F5344CB8AC3E}">
        <p14:creationId xmlns:p14="http://schemas.microsoft.com/office/powerpoint/2010/main" val="3040333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2047</TotalTime>
  <Words>849</Words>
  <Application>Microsoft Office PowerPoint</Application>
  <PresentationFormat>On-screen Show (4:3)</PresentationFormat>
  <Paragraphs>114</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Algerian</vt:lpstr>
      <vt:lpstr>Arial</vt:lpstr>
      <vt:lpstr>Calibri</vt:lpstr>
      <vt:lpstr>Cambria Math</vt:lpstr>
      <vt:lpstr>Garamond</vt:lpstr>
      <vt:lpstr>Georgia</vt:lpstr>
      <vt:lpstr>Imprint MT Shadow</vt:lpstr>
      <vt:lpstr>Modern No. 20</vt:lpstr>
      <vt:lpstr>Times New Roman</vt:lpstr>
      <vt:lpstr>Wingdings</vt:lpstr>
      <vt:lpstr>Office Theme</vt:lpstr>
      <vt:lpstr>BATCH NO: 2</vt:lpstr>
      <vt:lpstr>PowerPoint Presentation</vt:lpstr>
      <vt:lpstr>INTRODUCTION</vt:lpstr>
      <vt:lpstr>PowerPoint Presentation</vt:lpstr>
      <vt:lpstr>ADVANTAGES</vt:lpstr>
      <vt:lpstr>PowerPoint Presentation</vt:lpstr>
      <vt:lpstr>USE CASES</vt:lpstr>
      <vt:lpstr>EXISTING SYSTEM</vt:lpstr>
      <vt:lpstr>STRUCTURE OF URL</vt:lpstr>
      <vt:lpstr>FLOW CHART</vt:lpstr>
      <vt:lpstr> EXPIRATION FLOW CHART</vt:lpstr>
      <vt:lpstr>WIRE FRAME</vt:lpstr>
      <vt:lpstr>SYSTEM IMPLEMENTATION</vt:lpstr>
      <vt:lpstr>PowerPoint Presentation</vt:lpstr>
      <vt:lpstr>SYSTEM ARCHITECTURE</vt:lpstr>
      <vt:lpstr>USE CASE DIAGRAM</vt:lpstr>
      <vt:lpstr>OUTPUT</vt:lpstr>
      <vt:lpstr>PowerPoint Presentation</vt:lpstr>
      <vt:lpstr>ADVANTAGES OF THIS PROJECT OVER THE EXISTING ONE</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name        : Roll number    : Guide name       :</dc:title>
  <dc:creator>SASURI</dc:creator>
  <cp:lastModifiedBy>Vicky Vignesh</cp:lastModifiedBy>
  <cp:revision>116</cp:revision>
  <dcterms:created xsi:type="dcterms:W3CDTF">2022-03-28T07:02:16Z</dcterms:created>
  <dcterms:modified xsi:type="dcterms:W3CDTF">2023-05-25T09:39:03Z</dcterms:modified>
</cp:coreProperties>
</file>